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0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4" autoAdjust="0"/>
    <p:restoredTop sz="94660"/>
  </p:normalViewPr>
  <p:slideViewPr>
    <p:cSldViewPr>
      <p:cViewPr varScale="1">
        <p:scale>
          <a:sx n="67" d="100"/>
          <a:sy n="67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44;&#1080;&#1089;&#1089;&#1077;&#1088;&#1090;&#1072;&#1094;&#1080;&#1103;\&#1069;&#1082;&#1086;&#1085;.&#1084;&#1086;&#1076;&#1077;&#1083;&#1100;\&#1052;&#1086;&#1076;&#1077;&#1083;&#1100;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3203883495145634E-2"/>
          <c:y val="9.7744360902255634E-2"/>
          <c:w val="0.54951456310679614"/>
          <c:h val="0.67669172932330823"/>
        </c:manualLayout>
      </c:layout>
      <c:lineChart>
        <c:grouping val="standard"/>
        <c:varyColors val="0"/>
        <c:ser>
          <c:idx val="0"/>
          <c:order val="0"/>
          <c:tx>
            <c:v>Фактический объем производства кондит.изделий, тыс. тонн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'M1'!$A$2:$A$11</c:f>
              <c:numCache>
                <c:formatCode>General</c:formatCode>
                <c:ptCount val="1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</c:numCache>
            </c:numRef>
          </c:cat>
          <c:val>
            <c:numRef>
              <c:f>'M1'!$D$40:$D$49</c:f>
              <c:numCache>
                <c:formatCode>General</c:formatCode>
                <c:ptCount val="10"/>
                <c:pt idx="0">
                  <c:v>149</c:v>
                </c:pt>
                <c:pt idx="1">
                  <c:v>141.19999999999999</c:v>
                </c:pt>
                <c:pt idx="2">
                  <c:v>136.30000000000001</c:v>
                </c:pt>
                <c:pt idx="3">
                  <c:v>127.3</c:v>
                </c:pt>
                <c:pt idx="4">
                  <c:v>131.5</c:v>
                </c:pt>
                <c:pt idx="5">
                  <c:v>130.5</c:v>
                </c:pt>
                <c:pt idx="6">
                  <c:v>129.1</c:v>
                </c:pt>
                <c:pt idx="7">
                  <c:v>127.4</c:v>
                </c:pt>
                <c:pt idx="8">
                  <c:v>137.9</c:v>
                </c:pt>
                <c:pt idx="9">
                  <c:v>140</c:v>
                </c:pt>
              </c:numCache>
            </c:numRef>
          </c:val>
          <c:smooth val="0"/>
        </c:ser>
        <c:ser>
          <c:idx val="1"/>
          <c:order val="1"/>
          <c:tx>
            <c:v>Предсказанный объем производства кондит.изделий, тыс. тонн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cat>
            <c:numRef>
              <c:f>'M1'!$A$2:$A$11</c:f>
              <c:numCache>
                <c:formatCode>General</c:formatCode>
                <c:ptCount val="1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</c:numCache>
            </c:numRef>
          </c:cat>
          <c:val>
            <c:numRef>
              <c:f>'M1'!$B$40:$B$49</c:f>
              <c:numCache>
                <c:formatCode>General</c:formatCode>
                <c:ptCount val="10"/>
                <c:pt idx="0">
                  <c:v>149.08624381129337</c:v>
                </c:pt>
                <c:pt idx="1">
                  <c:v>139.79470561871861</c:v>
                </c:pt>
                <c:pt idx="2">
                  <c:v>136.87323710966035</c:v>
                </c:pt>
                <c:pt idx="3">
                  <c:v>130.16040958407029</c:v>
                </c:pt>
                <c:pt idx="4">
                  <c:v>129.58696822561788</c:v>
                </c:pt>
                <c:pt idx="5">
                  <c:v>129.69335366200136</c:v>
                </c:pt>
                <c:pt idx="6">
                  <c:v>130.22807967259854</c:v>
                </c:pt>
                <c:pt idx="7">
                  <c:v>127.00105304561569</c:v>
                </c:pt>
                <c:pt idx="8">
                  <c:v>136.50796229505869</c:v>
                </c:pt>
                <c:pt idx="9">
                  <c:v>141.26798697536574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3239552"/>
        <c:axId val="153241472"/>
      </c:lineChart>
      <c:catAx>
        <c:axId val="153239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/>
            </a:pPr>
            <a:endParaRPr lang="ru-RU"/>
          </a:p>
        </c:txPr>
        <c:crossAx val="1532414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3241472"/>
        <c:scaling>
          <c:orientation val="minMax"/>
        </c:scaling>
        <c:delete val="0"/>
        <c:axPos val="l"/>
        <c:majorGridlines>
          <c:spPr>
            <a:ln w="3175">
              <a:noFill/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53239552"/>
        <c:crosses val="autoZero"/>
        <c:crossBetween val="between"/>
      </c:valAx>
      <c:spPr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plotArea>
    <c:legend>
      <c:legendPos val="r"/>
      <c:layout>
        <c:manualLayout>
          <c:xMode val="edge"/>
          <c:yMode val="edge"/>
          <c:x val="0.66407766990291262"/>
          <c:y val="0.17669172932330826"/>
          <c:w val="0.32038834951456313"/>
          <c:h val="0.52255639097744366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E8B1D3-9851-41D4-B87E-2A1D82AA1247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735FD21B-EE8F-4AD6-A95B-468EE75B240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SMART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48860EAB-F808-4820-B7B1-E719020E7227}" type="parTrans" cxnId="{20769D7B-2C9F-4C22-99D5-C793D3906921}">
      <dgm:prSet/>
      <dgm:spPr/>
    </dgm:pt>
    <dgm:pt modelId="{C548345F-9F24-4FF6-B321-854FF70BC1E2}" type="sibTrans" cxnId="{20769D7B-2C9F-4C22-99D5-C793D3906921}">
      <dgm:prSet/>
      <dgm:spPr/>
    </dgm:pt>
    <dgm:pt modelId="{89F7EDC2-6139-4734-BA9D-5FD1D2B95D8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Измеримость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 – Measurable)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</a:p>
      </dgm:t>
    </dgm:pt>
    <dgm:pt modelId="{DF05D2F6-AE8D-4387-91E2-06C5988B810F}" type="parTrans" cxnId="{E00E9C01-4804-4D3D-BB91-47886352093C}">
      <dgm:prSet/>
      <dgm:spPr/>
      <dgm:t>
        <a:bodyPr/>
        <a:lstStyle/>
        <a:p>
          <a:endParaRPr lang="ru-RU"/>
        </a:p>
      </dgm:t>
    </dgm:pt>
    <dgm:pt modelId="{6A3FFFF2-FA0C-4961-878B-26183BBE2A03}" type="sibTrans" cxnId="{E00E9C01-4804-4D3D-BB91-47886352093C}">
      <dgm:prSet/>
      <dgm:spPr/>
    </dgm:pt>
    <dgm:pt modelId="{FA270452-0CA9-4E72-BF8F-6A64313EF42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Достижимость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– </a:t>
          </a: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Achievable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) </a:t>
          </a:r>
        </a:p>
      </dgm:t>
    </dgm:pt>
    <dgm:pt modelId="{8A3CAF52-1F99-411C-AC01-8ECBAEFEAB8F}" type="parTrans" cxnId="{F2EF175B-CB18-4645-ACCD-EEF2C01E7B2A}">
      <dgm:prSet/>
      <dgm:spPr/>
      <dgm:t>
        <a:bodyPr/>
        <a:lstStyle/>
        <a:p>
          <a:endParaRPr lang="ru-RU"/>
        </a:p>
      </dgm:t>
    </dgm:pt>
    <dgm:pt modelId="{8E640B73-71F6-4D47-937A-65D7A91A9B87}" type="sibTrans" cxnId="{F2EF175B-CB18-4645-ACCD-EEF2C01E7B2A}">
      <dgm:prSet/>
      <dgm:spPr/>
    </dgm:pt>
    <dgm:pt modelId="{2529FC8C-D412-4EC1-9EAB-3C9BA0E4AEA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Реалистичность </a:t>
          </a:r>
          <a:endParaRPr kumimoji="0" 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– </a:t>
          </a: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Realistic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) </a:t>
          </a:r>
        </a:p>
      </dgm:t>
    </dgm:pt>
    <dgm:pt modelId="{5279A5A4-A329-4AF4-BAC2-B5FC6B6365A7}" type="parTrans" cxnId="{4472A379-84F6-4D9B-BFB9-8E976C01011F}">
      <dgm:prSet/>
      <dgm:spPr/>
      <dgm:t>
        <a:bodyPr/>
        <a:lstStyle/>
        <a:p>
          <a:endParaRPr lang="ru-RU"/>
        </a:p>
      </dgm:t>
    </dgm:pt>
    <dgm:pt modelId="{2AF4B91E-68CD-45CC-B935-562A2FAEF2B1}" type="sibTrans" cxnId="{4472A379-84F6-4D9B-BFB9-8E976C01011F}">
      <dgm:prSet/>
      <dgm:spPr/>
    </dgm:pt>
    <dgm:pt modelId="{68B7D007-CE5A-4ECC-9912-4EEF3A1EE24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Определенность во </a:t>
          </a:r>
          <a:endParaRPr kumimoji="0" 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времени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– </a:t>
          </a: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Time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-</a:t>
          </a: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bound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) </a:t>
          </a:r>
        </a:p>
      </dgm:t>
    </dgm:pt>
    <dgm:pt modelId="{6F18BE53-1886-4602-BAA5-F222AEB504D8}" type="parTrans" cxnId="{D83FCB19-1CA2-40FC-BB8E-3175504AFECD}">
      <dgm:prSet/>
      <dgm:spPr/>
      <dgm:t>
        <a:bodyPr/>
        <a:lstStyle/>
        <a:p>
          <a:endParaRPr lang="ru-RU"/>
        </a:p>
      </dgm:t>
    </dgm:pt>
    <dgm:pt modelId="{ECB513BC-702F-4A22-B440-E283A070DBAF}" type="sibTrans" cxnId="{D83FCB19-1CA2-40FC-BB8E-3175504AFECD}">
      <dgm:prSet/>
      <dgm:spPr/>
    </dgm:pt>
    <dgm:pt modelId="{3DE44ADD-4D41-475C-B9E5-FEFC066965D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Конкретность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 – Specific)</a:t>
          </a: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</a:p>
      </dgm:t>
    </dgm:pt>
    <dgm:pt modelId="{D5B447BC-E217-4392-A207-E9694C17C9EF}" type="parTrans" cxnId="{04A76D4C-7C7D-41B5-8260-BFBC76F355C3}">
      <dgm:prSet/>
      <dgm:spPr/>
      <dgm:t>
        <a:bodyPr/>
        <a:lstStyle/>
        <a:p>
          <a:endParaRPr lang="ru-RU"/>
        </a:p>
      </dgm:t>
    </dgm:pt>
    <dgm:pt modelId="{EE755DCC-65CD-4722-AB8E-C8E3939800AD}" type="sibTrans" cxnId="{04A76D4C-7C7D-41B5-8260-BFBC76F355C3}">
      <dgm:prSet/>
      <dgm:spPr/>
    </dgm:pt>
    <dgm:pt modelId="{0D555ECD-1628-4DAA-880D-F3259EA60664}" type="pres">
      <dgm:prSet presAssocID="{62E8B1D3-9851-41D4-B87E-2A1D82AA124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AF5D9F6-7E8B-4055-AEE7-3EAF93EC5977}" type="pres">
      <dgm:prSet presAssocID="{735FD21B-EE8F-4AD6-A95B-468EE75B2401}" presName="centerShape" presStyleLbl="node0" presStyleIdx="0" presStyleCnt="1"/>
      <dgm:spPr/>
      <dgm:t>
        <a:bodyPr/>
        <a:lstStyle/>
        <a:p>
          <a:endParaRPr lang="ru-RU"/>
        </a:p>
      </dgm:t>
    </dgm:pt>
    <dgm:pt modelId="{77F8F640-CA51-4509-9E58-D4C5B52FC513}" type="pres">
      <dgm:prSet presAssocID="{DF05D2F6-AE8D-4387-91E2-06C5988B810F}" presName="Name9" presStyleLbl="parChTrans1D2" presStyleIdx="0" presStyleCnt="5"/>
      <dgm:spPr/>
      <dgm:t>
        <a:bodyPr/>
        <a:lstStyle/>
        <a:p>
          <a:endParaRPr lang="ru-RU"/>
        </a:p>
      </dgm:t>
    </dgm:pt>
    <dgm:pt modelId="{E736FC50-7415-47F5-BB88-68B3259EEDAD}" type="pres">
      <dgm:prSet presAssocID="{DF05D2F6-AE8D-4387-91E2-06C5988B810F}" presName="connTx" presStyleLbl="parChTrans1D2" presStyleIdx="0" presStyleCnt="5"/>
      <dgm:spPr/>
      <dgm:t>
        <a:bodyPr/>
        <a:lstStyle/>
        <a:p>
          <a:endParaRPr lang="ru-RU"/>
        </a:p>
      </dgm:t>
    </dgm:pt>
    <dgm:pt modelId="{7EDE4E45-5ED3-494F-9877-E5F3BBD91552}" type="pres">
      <dgm:prSet presAssocID="{89F7EDC2-6139-4734-BA9D-5FD1D2B95D8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5562E-E7E1-4B3B-858F-36E5625D5743}" type="pres">
      <dgm:prSet presAssocID="{8A3CAF52-1F99-411C-AC01-8ECBAEFEAB8F}" presName="Name9" presStyleLbl="parChTrans1D2" presStyleIdx="1" presStyleCnt="5"/>
      <dgm:spPr/>
      <dgm:t>
        <a:bodyPr/>
        <a:lstStyle/>
        <a:p>
          <a:endParaRPr lang="ru-RU"/>
        </a:p>
      </dgm:t>
    </dgm:pt>
    <dgm:pt modelId="{B8676A03-7085-4AC0-869D-50CB6DE3547A}" type="pres">
      <dgm:prSet presAssocID="{8A3CAF52-1F99-411C-AC01-8ECBAEFEAB8F}" presName="connTx" presStyleLbl="parChTrans1D2" presStyleIdx="1" presStyleCnt="5"/>
      <dgm:spPr/>
      <dgm:t>
        <a:bodyPr/>
        <a:lstStyle/>
        <a:p>
          <a:endParaRPr lang="ru-RU"/>
        </a:p>
      </dgm:t>
    </dgm:pt>
    <dgm:pt modelId="{08DBA427-A729-4470-9047-611B5E94C181}" type="pres">
      <dgm:prSet presAssocID="{FA270452-0CA9-4E72-BF8F-6A64313EF42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04C149-B6FA-4891-9744-A517B468693C}" type="pres">
      <dgm:prSet presAssocID="{5279A5A4-A329-4AF4-BAC2-B5FC6B6365A7}" presName="Name9" presStyleLbl="parChTrans1D2" presStyleIdx="2" presStyleCnt="5"/>
      <dgm:spPr/>
      <dgm:t>
        <a:bodyPr/>
        <a:lstStyle/>
        <a:p>
          <a:endParaRPr lang="ru-RU"/>
        </a:p>
      </dgm:t>
    </dgm:pt>
    <dgm:pt modelId="{5796B9BC-8A77-4787-8B8F-FF35285BC49E}" type="pres">
      <dgm:prSet presAssocID="{5279A5A4-A329-4AF4-BAC2-B5FC6B6365A7}" presName="connTx" presStyleLbl="parChTrans1D2" presStyleIdx="2" presStyleCnt="5"/>
      <dgm:spPr/>
      <dgm:t>
        <a:bodyPr/>
        <a:lstStyle/>
        <a:p>
          <a:endParaRPr lang="ru-RU"/>
        </a:p>
      </dgm:t>
    </dgm:pt>
    <dgm:pt modelId="{DD4176F4-A436-491B-9A31-4FDE28BE9E80}" type="pres">
      <dgm:prSet presAssocID="{2529FC8C-D412-4EC1-9EAB-3C9BA0E4AEA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D0E75F-A0B4-4491-AB0F-C284E282DEEA}" type="pres">
      <dgm:prSet presAssocID="{6F18BE53-1886-4602-BAA5-F222AEB504D8}" presName="Name9" presStyleLbl="parChTrans1D2" presStyleIdx="3" presStyleCnt="5"/>
      <dgm:spPr/>
      <dgm:t>
        <a:bodyPr/>
        <a:lstStyle/>
        <a:p>
          <a:endParaRPr lang="ru-RU"/>
        </a:p>
      </dgm:t>
    </dgm:pt>
    <dgm:pt modelId="{64285C92-A6AD-43F7-ACCA-1C7C27FC3A35}" type="pres">
      <dgm:prSet presAssocID="{6F18BE53-1886-4602-BAA5-F222AEB504D8}" presName="connTx" presStyleLbl="parChTrans1D2" presStyleIdx="3" presStyleCnt="5"/>
      <dgm:spPr/>
      <dgm:t>
        <a:bodyPr/>
        <a:lstStyle/>
        <a:p>
          <a:endParaRPr lang="ru-RU"/>
        </a:p>
      </dgm:t>
    </dgm:pt>
    <dgm:pt modelId="{4D4B81A0-957F-4990-8543-A767D5B2AB6B}" type="pres">
      <dgm:prSet presAssocID="{68B7D007-CE5A-4ECC-9912-4EEF3A1EE24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414082-3DA3-455A-951A-C4B939C48974}" type="pres">
      <dgm:prSet presAssocID="{D5B447BC-E217-4392-A207-E9694C17C9EF}" presName="Name9" presStyleLbl="parChTrans1D2" presStyleIdx="4" presStyleCnt="5"/>
      <dgm:spPr/>
      <dgm:t>
        <a:bodyPr/>
        <a:lstStyle/>
        <a:p>
          <a:endParaRPr lang="ru-RU"/>
        </a:p>
      </dgm:t>
    </dgm:pt>
    <dgm:pt modelId="{5CC85F52-A319-4FBF-BBA6-FBB404214EF2}" type="pres">
      <dgm:prSet presAssocID="{D5B447BC-E217-4392-A207-E9694C17C9EF}" presName="connTx" presStyleLbl="parChTrans1D2" presStyleIdx="4" presStyleCnt="5"/>
      <dgm:spPr/>
      <dgm:t>
        <a:bodyPr/>
        <a:lstStyle/>
        <a:p>
          <a:endParaRPr lang="ru-RU"/>
        </a:p>
      </dgm:t>
    </dgm:pt>
    <dgm:pt modelId="{A9FD2C05-FAA5-4DAC-9276-1283ED12378C}" type="pres">
      <dgm:prSet presAssocID="{3DE44ADD-4D41-475C-B9E5-FEFC066965D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53AB05-E466-4B02-AD61-4F1F96302D50}" type="presOf" srcId="{8A3CAF52-1F99-411C-AC01-8ECBAEFEAB8F}" destId="{B8676A03-7085-4AC0-869D-50CB6DE3547A}" srcOrd="1" destOrd="0" presId="urn:microsoft.com/office/officeart/2005/8/layout/radial1"/>
    <dgm:cxn modelId="{4CD43D11-D1BE-4B51-A194-0E42806ED57F}" type="presOf" srcId="{62E8B1D3-9851-41D4-B87E-2A1D82AA1247}" destId="{0D555ECD-1628-4DAA-880D-F3259EA60664}" srcOrd="0" destOrd="0" presId="urn:microsoft.com/office/officeart/2005/8/layout/radial1"/>
    <dgm:cxn modelId="{D3B20F42-43FA-472F-931E-C67D6EA64017}" type="presOf" srcId="{735FD21B-EE8F-4AD6-A95B-468EE75B2401}" destId="{9AF5D9F6-7E8B-4055-AEE7-3EAF93EC5977}" srcOrd="0" destOrd="0" presId="urn:microsoft.com/office/officeart/2005/8/layout/radial1"/>
    <dgm:cxn modelId="{4472A379-84F6-4D9B-BFB9-8E976C01011F}" srcId="{735FD21B-EE8F-4AD6-A95B-468EE75B2401}" destId="{2529FC8C-D412-4EC1-9EAB-3C9BA0E4AEA2}" srcOrd="2" destOrd="0" parTransId="{5279A5A4-A329-4AF4-BAC2-B5FC6B6365A7}" sibTransId="{2AF4B91E-68CD-45CC-B935-562A2FAEF2B1}"/>
    <dgm:cxn modelId="{F2EF175B-CB18-4645-ACCD-EEF2C01E7B2A}" srcId="{735FD21B-EE8F-4AD6-A95B-468EE75B2401}" destId="{FA270452-0CA9-4E72-BF8F-6A64313EF429}" srcOrd="1" destOrd="0" parTransId="{8A3CAF52-1F99-411C-AC01-8ECBAEFEAB8F}" sibTransId="{8E640B73-71F6-4D47-937A-65D7A91A9B87}"/>
    <dgm:cxn modelId="{A979C5C6-B975-4392-B101-F14E8D3B5186}" type="presOf" srcId="{6F18BE53-1886-4602-BAA5-F222AEB504D8}" destId="{98D0E75F-A0B4-4491-AB0F-C284E282DEEA}" srcOrd="0" destOrd="0" presId="urn:microsoft.com/office/officeart/2005/8/layout/radial1"/>
    <dgm:cxn modelId="{FAE4C219-64AD-4FC4-99B2-909423BE8C77}" type="presOf" srcId="{DF05D2F6-AE8D-4387-91E2-06C5988B810F}" destId="{77F8F640-CA51-4509-9E58-D4C5B52FC513}" srcOrd="0" destOrd="0" presId="urn:microsoft.com/office/officeart/2005/8/layout/radial1"/>
    <dgm:cxn modelId="{E00E9C01-4804-4D3D-BB91-47886352093C}" srcId="{735FD21B-EE8F-4AD6-A95B-468EE75B2401}" destId="{89F7EDC2-6139-4734-BA9D-5FD1D2B95D86}" srcOrd="0" destOrd="0" parTransId="{DF05D2F6-AE8D-4387-91E2-06C5988B810F}" sibTransId="{6A3FFFF2-FA0C-4961-878B-26183BBE2A03}"/>
    <dgm:cxn modelId="{04A76D4C-7C7D-41B5-8260-BFBC76F355C3}" srcId="{735FD21B-EE8F-4AD6-A95B-468EE75B2401}" destId="{3DE44ADD-4D41-475C-B9E5-FEFC066965D1}" srcOrd="4" destOrd="0" parTransId="{D5B447BC-E217-4392-A207-E9694C17C9EF}" sibTransId="{EE755DCC-65CD-4722-AB8E-C8E3939800AD}"/>
    <dgm:cxn modelId="{D7E55C95-E54D-42D8-A6CA-AB89E7C18169}" type="presOf" srcId="{D5B447BC-E217-4392-A207-E9694C17C9EF}" destId="{5CC85F52-A319-4FBF-BBA6-FBB404214EF2}" srcOrd="1" destOrd="0" presId="urn:microsoft.com/office/officeart/2005/8/layout/radial1"/>
    <dgm:cxn modelId="{AA83D148-9C1F-4C06-9F37-C759620B9920}" type="presOf" srcId="{89F7EDC2-6139-4734-BA9D-5FD1D2B95D86}" destId="{7EDE4E45-5ED3-494F-9877-E5F3BBD91552}" srcOrd="0" destOrd="0" presId="urn:microsoft.com/office/officeart/2005/8/layout/radial1"/>
    <dgm:cxn modelId="{EAC7CAD6-51C6-4360-81B1-BFAA5356DEA1}" type="presOf" srcId="{5279A5A4-A329-4AF4-BAC2-B5FC6B6365A7}" destId="{5796B9BC-8A77-4787-8B8F-FF35285BC49E}" srcOrd="1" destOrd="0" presId="urn:microsoft.com/office/officeart/2005/8/layout/radial1"/>
    <dgm:cxn modelId="{267EE646-BBE2-4FA0-90BE-DC5258AA4FDC}" type="presOf" srcId="{FA270452-0CA9-4E72-BF8F-6A64313EF429}" destId="{08DBA427-A729-4470-9047-611B5E94C181}" srcOrd="0" destOrd="0" presId="urn:microsoft.com/office/officeart/2005/8/layout/radial1"/>
    <dgm:cxn modelId="{20769D7B-2C9F-4C22-99D5-C793D3906921}" srcId="{62E8B1D3-9851-41D4-B87E-2A1D82AA1247}" destId="{735FD21B-EE8F-4AD6-A95B-468EE75B2401}" srcOrd="0" destOrd="0" parTransId="{48860EAB-F808-4820-B7B1-E719020E7227}" sibTransId="{C548345F-9F24-4FF6-B321-854FF70BC1E2}"/>
    <dgm:cxn modelId="{301D0380-1F32-497E-B63B-BFEF360D624F}" type="presOf" srcId="{5279A5A4-A329-4AF4-BAC2-B5FC6B6365A7}" destId="{D504C149-B6FA-4891-9744-A517B468693C}" srcOrd="0" destOrd="0" presId="urn:microsoft.com/office/officeart/2005/8/layout/radial1"/>
    <dgm:cxn modelId="{1CAD9C80-BB05-4B09-B3CB-9F01298FC066}" type="presOf" srcId="{D5B447BC-E217-4392-A207-E9694C17C9EF}" destId="{0E414082-3DA3-455A-951A-C4B939C48974}" srcOrd="0" destOrd="0" presId="urn:microsoft.com/office/officeart/2005/8/layout/radial1"/>
    <dgm:cxn modelId="{E01D44F7-13C5-4158-B561-40DF6847134B}" type="presOf" srcId="{2529FC8C-D412-4EC1-9EAB-3C9BA0E4AEA2}" destId="{DD4176F4-A436-491B-9A31-4FDE28BE9E80}" srcOrd="0" destOrd="0" presId="urn:microsoft.com/office/officeart/2005/8/layout/radial1"/>
    <dgm:cxn modelId="{20B4D9D6-DE20-458F-9A99-B2E59675D234}" type="presOf" srcId="{3DE44ADD-4D41-475C-B9E5-FEFC066965D1}" destId="{A9FD2C05-FAA5-4DAC-9276-1283ED12378C}" srcOrd="0" destOrd="0" presId="urn:microsoft.com/office/officeart/2005/8/layout/radial1"/>
    <dgm:cxn modelId="{ABB2BC73-4DE3-43A3-90FE-D3E8D72745D9}" type="presOf" srcId="{8A3CAF52-1F99-411C-AC01-8ECBAEFEAB8F}" destId="{2CB5562E-E7E1-4B3B-858F-36E5625D5743}" srcOrd="0" destOrd="0" presId="urn:microsoft.com/office/officeart/2005/8/layout/radial1"/>
    <dgm:cxn modelId="{4022FE37-729D-46F7-83D5-3A07C0715048}" type="presOf" srcId="{DF05D2F6-AE8D-4387-91E2-06C5988B810F}" destId="{E736FC50-7415-47F5-BB88-68B3259EEDAD}" srcOrd="1" destOrd="0" presId="urn:microsoft.com/office/officeart/2005/8/layout/radial1"/>
    <dgm:cxn modelId="{D83FCB19-1CA2-40FC-BB8E-3175504AFECD}" srcId="{735FD21B-EE8F-4AD6-A95B-468EE75B2401}" destId="{68B7D007-CE5A-4ECC-9912-4EEF3A1EE24E}" srcOrd="3" destOrd="0" parTransId="{6F18BE53-1886-4602-BAA5-F222AEB504D8}" sibTransId="{ECB513BC-702F-4A22-B440-E283A070DBAF}"/>
    <dgm:cxn modelId="{CEDD0E8D-C452-4C75-9032-E86B4DE3B636}" type="presOf" srcId="{6F18BE53-1886-4602-BAA5-F222AEB504D8}" destId="{64285C92-A6AD-43F7-ACCA-1C7C27FC3A35}" srcOrd="1" destOrd="0" presId="urn:microsoft.com/office/officeart/2005/8/layout/radial1"/>
    <dgm:cxn modelId="{68532F75-6499-448C-98E3-70770B5FD5C8}" type="presOf" srcId="{68B7D007-CE5A-4ECC-9912-4EEF3A1EE24E}" destId="{4D4B81A0-957F-4990-8543-A767D5B2AB6B}" srcOrd="0" destOrd="0" presId="urn:microsoft.com/office/officeart/2005/8/layout/radial1"/>
    <dgm:cxn modelId="{36F91263-83A0-4453-89BD-911CA2C77AD8}" type="presParOf" srcId="{0D555ECD-1628-4DAA-880D-F3259EA60664}" destId="{9AF5D9F6-7E8B-4055-AEE7-3EAF93EC5977}" srcOrd="0" destOrd="0" presId="urn:microsoft.com/office/officeart/2005/8/layout/radial1"/>
    <dgm:cxn modelId="{7E93C7CC-F75E-459A-B2B9-48ECF82AEB1D}" type="presParOf" srcId="{0D555ECD-1628-4DAA-880D-F3259EA60664}" destId="{77F8F640-CA51-4509-9E58-D4C5B52FC513}" srcOrd="1" destOrd="0" presId="urn:microsoft.com/office/officeart/2005/8/layout/radial1"/>
    <dgm:cxn modelId="{436D8C12-777F-42CA-8568-E7080DB26353}" type="presParOf" srcId="{77F8F640-CA51-4509-9E58-D4C5B52FC513}" destId="{E736FC50-7415-47F5-BB88-68B3259EEDAD}" srcOrd="0" destOrd="0" presId="urn:microsoft.com/office/officeart/2005/8/layout/radial1"/>
    <dgm:cxn modelId="{F3C9689D-3AF2-4C99-81A8-E81CB108AAF7}" type="presParOf" srcId="{0D555ECD-1628-4DAA-880D-F3259EA60664}" destId="{7EDE4E45-5ED3-494F-9877-E5F3BBD91552}" srcOrd="2" destOrd="0" presId="urn:microsoft.com/office/officeart/2005/8/layout/radial1"/>
    <dgm:cxn modelId="{D41593D9-76D4-49D9-92FD-96887C2C9ED2}" type="presParOf" srcId="{0D555ECD-1628-4DAA-880D-F3259EA60664}" destId="{2CB5562E-E7E1-4B3B-858F-36E5625D5743}" srcOrd="3" destOrd="0" presId="urn:microsoft.com/office/officeart/2005/8/layout/radial1"/>
    <dgm:cxn modelId="{226F6D69-E85A-4374-A312-A21300D61DFE}" type="presParOf" srcId="{2CB5562E-E7E1-4B3B-858F-36E5625D5743}" destId="{B8676A03-7085-4AC0-869D-50CB6DE3547A}" srcOrd="0" destOrd="0" presId="urn:microsoft.com/office/officeart/2005/8/layout/radial1"/>
    <dgm:cxn modelId="{ECE96D4B-A15E-482F-978D-4E6A890491AB}" type="presParOf" srcId="{0D555ECD-1628-4DAA-880D-F3259EA60664}" destId="{08DBA427-A729-4470-9047-611B5E94C181}" srcOrd="4" destOrd="0" presId="urn:microsoft.com/office/officeart/2005/8/layout/radial1"/>
    <dgm:cxn modelId="{EA17FC70-612C-4D8F-B5DB-B4F787F875F3}" type="presParOf" srcId="{0D555ECD-1628-4DAA-880D-F3259EA60664}" destId="{D504C149-B6FA-4891-9744-A517B468693C}" srcOrd="5" destOrd="0" presId="urn:microsoft.com/office/officeart/2005/8/layout/radial1"/>
    <dgm:cxn modelId="{F2841676-953F-4E20-95B2-245A4F0F1D56}" type="presParOf" srcId="{D504C149-B6FA-4891-9744-A517B468693C}" destId="{5796B9BC-8A77-4787-8B8F-FF35285BC49E}" srcOrd="0" destOrd="0" presId="urn:microsoft.com/office/officeart/2005/8/layout/radial1"/>
    <dgm:cxn modelId="{6D1019E7-C96F-4E59-AD7C-AF88624E3364}" type="presParOf" srcId="{0D555ECD-1628-4DAA-880D-F3259EA60664}" destId="{DD4176F4-A436-491B-9A31-4FDE28BE9E80}" srcOrd="6" destOrd="0" presId="urn:microsoft.com/office/officeart/2005/8/layout/radial1"/>
    <dgm:cxn modelId="{AFD4BCF7-F6FA-4E54-90D2-B63B51C4D0B0}" type="presParOf" srcId="{0D555ECD-1628-4DAA-880D-F3259EA60664}" destId="{98D0E75F-A0B4-4491-AB0F-C284E282DEEA}" srcOrd="7" destOrd="0" presId="urn:microsoft.com/office/officeart/2005/8/layout/radial1"/>
    <dgm:cxn modelId="{AF519BB6-A99E-4A8E-A912-19481D54012A}" type="presParOf" srcId="{98D0E75F-A0B4-4491-AB0F-C284E282DEEA}" destId="{64285C92-A6AD-43F7-ACCA-1C7C27FC3A35}" srcOrd="0" destOrd="0" presId="urn:microsoft.com/office/officeart/2005/8/layout/radial1"/>
    <dgm:cxn modelId="{EB7F528A-1066-4F62-B8FB-BA3AA5C0825D}" type="presParOf" srcId="{0D555ECD-1628-4DAA-880D-F3259EA60664}" destId="{4D4B81A0-957F-4990-8543-A767D5B2AB6B}" srcOrd="8" destOrd="0" presId="urn:microsoft.com/office/officeart/2005/8/layout/radial1"/>
    <dgm:cxn modelId="{F5A5EADF-E1ED-490F-8A15-937BE7047941}" type="presParOf" srcId="{0D555ECD-1628-4DAA-880D-F3259EA60664}" destId="{0E414082-3DA3-455A-951A-C4B939C48974}" srcOrd="9" destOrd="0" presId="urn:microsoft.com/office/officeart/2005/8/layout/radial1"/>
    <dgm:cxn modelId="{3E7BB610-8AA7-49A5-BE14-8F4D111F89F9}" type="presParOf" srcId="{0E414082-3DA3-455A-951A-C4B939C48974}" destId="{5CC85F52-A319-4FBF-BBA6-FBB404214EF2}" srcOrd="0" destOrd="0" presId="urn:microsoft.com/office/officeart/2005/8/layout/radial1"/>
    <dgm:cxn modelId="{9EACCA48-DB92-40DC-8783-7D7CC6C7C617}" type="presParOf" srcId="{0D555ECD-1628-4DAA-880D-F3259EA60664}" destId="{A9FD2C05-FAA5-4DAC-9276-1283ED12378C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F5D9F6-7E8B-4055-AEE7-3EAF93EC5977}">
      <dsp:nvSpPr>
        <dsp:cNvPr id="0" name=""/>
        <dsp:cNvSpPr/>
      </dsp:nvSpPr>
      <dsp:spPr>
        <a:xfrm>
          <a:off x="2945289" y="2038685"/>
          <a:ext cx="1550032" cy="15500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3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SMART</a:t>
          </a:r>
          <a:endParaRPr kumimoji="0" lang="ru-RU" sz="23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3172286" y="2265682"/>
        <a:ext cx="1096038" cy="1096038"/>
      </dsp:txXfrm>
    </dsp:sp>
    <dsp:sp modelId="{77F8F640-CA51-4509-9E58-D4C5B52FC513}">
      <dsp:nvSpPr>
        <dsp:cNvPr id="0" name=""/>
        <dsp:cNvSpPr/>
      </dsp:nvSpPr>
      <dsp:spPr>
        <a:xfrm rot="16200000">
          <a:off x="3486126" y="1785757"/>
          <a:ext cx="468358" cy="37497"/>
        </a:xfrm>
        <a:custGeom>
          <a:avLst/>
          <a:gdLst/>
          <a:ahLst/>
          <a:cxnLst/>
          <a:rect l="0" t="0" r="0" b="0"/>
          <a:pathLst>
            <a:path>
              <a:moveTo>
                <a:pt x="0" y="18748"/>
              </a:moveTo>
              <a:lnTo>
                <a:pt x="468358" y="187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08597" y="1792797"/>
        <a:ext cx="23417" cy="23417"/>
      </dsp:txXfrm>
    </dsp:sp>
    <dsp:sp modelId="{7EDE4E45-5ED3-494F-9877-E5F3BBD91552}">
      <dsp:nvSpPr>
        <dsp:cNvPr id="0" name=""/>
        <dsp:cNvSpPr/>
      </dsp:nvSpPr>
      <dsp:spPr>
        <a:xfrm>
          <a:off x="2945289" y="20294"/>
          <a:ext cx="1550032" cy="15500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Измеримость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 – Measurable)</a:t>
          </a: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</a:p>
      </dsp:txBody>
      <dsp:txXfrm>
        <a:off x="3172286" y="247291"/>
        <a:ext cx="1096038" cy="1096038"/>
      </dsp:txXfrm>
    </dsp:sp>
    <dsp:sp modelId="{2CB5562E-E7E1-4B3B-858F-36E5625D5743}">
      <dsp:nvSpPr>
        <dsp:cNvPr id="0" name=""/>
        <dsp:cNvSpPr/>
      </dsp:nvSpPr>
      <dsp:spPr>
        <a:xfrm rot="20520000">
          <a:off x="4445928" y="2483094"/>
          <a:ext cx="468358" cy="37497"/>
        </a:xfrm>
        <a:custGeom>
          <a:avLst/>
          <a:gdLst/>
          <a:ahLst/>
          <a:cxnLst/>
          <a:rect l="0" t="0" r="0" b="0"/>
          <a:pathLst>
            <a:path>
              <a:moveTo>
                <a:pt x="0" y="18748"/>
              </a:moveTo>
              <a:lnTo>
                <a:pt x="468358" y="187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68398" y="2490134"/>
        <a:ext cx="23417" cy="23417"/>
      </dsp:txXfrm>
    </dsp:sp>
    <dsp:sp modelId="{08DBA427-A729-4470-9047-611B5E94C181}">
      <dsp:nvSpPr>
        <dsp:cNvPr id="0" name=""/>
        <dsp:cNvSpPr/>
      </dsp:nvSpPr>
      <dsp:spPr>
        <a:xfrm>
          <a:off x="4864893" y="1414968"/>
          <a:ext cx="1550032" cy="15500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Достижимость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</a:t>
          </a: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– </a:t>
          </a:r>
          <a:r>
            <a:rPr kumimoji="0" lang="en-US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Achievable</a:t>
          </a: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) </a:t>
          </a:r>
        </a:p>
      </dsp:txBody>
      <dsp:txXfrm>
        <a:off x="5091890" y="1641965"/>
        <a:ext cx="1096038" cy="1096038"/>
      </dsp:txXfrm>
    </dsp:sp>
    <dsp:sp modelId="{D504C149-B6FA-4891-9744-A517B468693C}">
      <dsp:nvSpPr>
        <dsp:cNvPr id="0" name=""/>
        <dsp:cNvSpPr/>
      </dsp:nvSpPr>
      <dsp:spPr>
        <a:xfrm rot="3240000">
          <a:off x="4079317" y="3611409"/>
          <a:ext cx="468358" cy="37497"/>
        </a:xfrm>
        <a:custGeom>
          <a:avLst/>
          <a:gdLst/>
          <a:ahLst/>
          <a:cxnLst/>
          <a:rect l="0" t="0" r="0" b="0"/>
          <a:pathLst>
            <a:path>
              <a:moveTo>
                <a:pt x="0" y="18748"/>
              </a:moveTo>
              <a:lnTo>
                <a:pt x="468358" y="187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01787" y="3618449"/>
        <a:ext cx="23417" cy="23417"/>
      </dsp:txXfrm>
    </dsp:sp>
    <dsp:sp modelId="{DD4176F4-A436-491B-9A31-4FDE28BE9E80}">
      <dsp:nvSpPr>
        <dsp:cNvPr id="0" name=""/>
        <dsp:cNvSpPr/>
      </dsp:nvSpPr>
      <dsp:spPr>
        <a:xfrm>
          <a:off x="4131669" y="3671597"/>
          <a:ext cx="1550032" cy="15500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Реалистичность </a:t>
          </a:r>
          <a:endParaRPr kumimoji="0" lang="en-US" sz="10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</a:t>
          </a: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– </a:t>
          </a:r>
          <a:r>
            <a:rPr kumimoji="0" lang="en-US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Realistic</a:t>
          </a: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) </a:t>
          </a:r>
        </a:p>
      </dsp:txBody>
      <dsp:txXfrm>
        <a:off x="4358666" y="3898594"/>
        <a:ext cx="1096038" cy="1096038"/>
      </dsp:txXfrm>
    </dsp:sp>
    <dsp:sp modelId="{98D0E75F-A0B4-4491-AB0F-C284E282DEEA}">
      <dsp:nvSpPr>
        <dsp:cNvPr id="0" name=""/>
        <dsp:cNvSpPr/>
      </dsp:nvSpPr>
      <dsp:spPr>
        <a:xfrm rot="7560000">
          <a:off x="2892936" y="3611409"/>
          <a:ext cx="468358" cy="37497"/>
        </a:xfrm>
        <a:custGeom>
          <a:avLst/>
          <a:gdLst/>
          <a:ahLst/>
          <a:cxnLst/>
          <a:rect l="0" t="0" r="0" b="0"/>
          <a:pathLst>
            <a:path>
              <a:moveTo>
                <a:pt x="0" y="18748"/>
              </a:moveTo>
              <a:lnTo>
                <a:pt x="468358" y="187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115406" y="3618449"/>
        <a:ext cx="23417" cy="23417"/>
      </dsp:txXfrm>
    </dsp:sp>
    <dsp:sp modelId="{4D4B81A0-957F-4990-8543-A767D5B2AB6B}">
      <dsp:nvSpPr>
        <dsp:cNvPr id="0" name=""/>
        <dsp:cNvSpPr/>
      </dsp:nvSpPr>
      <dsp:spPr>
        <a:xfrm>
          <a:off x="1758909" y="3671597"/>
          <a:ext cx="1550032" cy="15500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Определенность во </a:t>
          </a:r>
          <a:endParaRPr kumimoji="0" lang="en-US" sz="10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времени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</a:t>
          </a: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– </a:t>
          </a:r>
          <a:r>
            <a:rPr kumimoji="0" lang="en-US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Time</a:t>
          </a: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-</a:t>
          </a:r>
          <a:r>
            <a:rPr kumimoji="0" lang="en-US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bound</a:t>
          </a: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) </a:t>
          </a:r>
        </a:p>
      </dsp:txBody>
      <dsp:txXfrm>
        <a:off x="1985906" y="3898594"/>
        <a:ext cx="1096038" cy="1096038"/>
      </dsp:txXfrm>
    </dsp:sp>
    <dsp:sp modelId="{0E414082-3DA3-455A-951A-C4B939C48974}">
      <dsp:nvSpPr>
        <dsp:cNvPr id="0" name=""/>
        <dsp:cNvSpPr/>
      </dsp:nvSpPr>
      <dsp:spPr>
        <a:xfrm rot="11880000">
          <a:off x="2526325" y="2483094"/>
          <a:ext cx="468358" cy="37497"/>
        </a:xfrm>
        <a:custGeom>
          <a:avLst/>
          <a:gdLst/>
          <a:ahLst/>
          <a:cxnLst/>
          <a:rect l="0" t="0" r="0" b="0"/>
          <a:pathLst>
            <a:path>
              <a:moveTo>
                <a:pt x="0" y="18748"/>
              </a:moveTo>
              <a:lnTo>
                <a:pt x="468358" y="187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48795" y="2490134"/>
        <a:ext cx="23417" cy="23417"/>
      </dsp:txXfrm>
    </dsp:sp>
    <dsp:sp modelId="{A9FD2C05-FAA5-4DAC-9276-1283ED12378C}">
      <dsp:nvSpPr>
        <dsp:cNvPr id="0" name=""/>
        <dsp:cNvSpPr/>
      </dsp:nvSpPr>
      <dsp:spPr>
        <a:xfrm>
          <a:off x="1025685" y="1414968"/>
          <a:ext cx="1550032" cy="15500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Конкретность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(</a:t>
          </a:r>
          <a:r>
            <a:rPr kumimoji="0" lang="en-US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 – Specific)</a:t>
          </a:r>
          <a:r>
            <a:rPr kumimoji="0" lang="ru-RU" sz="10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</a:p>
      </dsp:txBody>
      <dsp:txXfrm>
        <a:off x="1252682" y="1641965"/>
        <a:ext cx="1096038" cy="10960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2C1D6-B08B-4C1B-91F4-94BCCF91E56D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4E52A-53A7-48EF-BBD0-326E78F986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775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4E52A-53A7-48EF-BBD0-326E78F986F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264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DB01FF-5E15-4D70-8A1E-880DE8531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416611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1A5E8-D93C-4852-9C39-5A7062667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968473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EF07B-CF80-43CC-B322-D3460C392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646126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D5C11-5F0E-4B4C-934D-67473D90E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051933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5A435-5698-486B-B207-065BB66D9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029801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6FC90-9DFA-4E9C-8AF9-81A6C94DC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407465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D7FD5-FB61-4A59-BEAB-B3A706B88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33742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AFEC3-E8AA-4466-A969-0B86E9B74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030117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E4A0E-0174-4236-B8C7-999EC6834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60108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1EF8B-825F-4AA1-85B4-67C488BF3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075308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85222-DED7-4BE4-8B8F-98BD5ACD4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868355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63E13-A2B0-4E2C-93CE-C8ED79E4B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251136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3EC03-8F86-429B-B76E-82682E34D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43620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2057" name="Picture 4" descr="slidemaster_med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758919CE-1162-4D57-AF7E-7264CA7F7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hyperlink" Target="http://www.monitor-crm.ru/aboutcrm/aboutcrm10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5.biz/ekonomika/m005/03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3.xml"/><Relationship Id="rId7" Type="http://schemas.openxmlformats.org/officeDocument/2006/relationships/slide" Target="slide10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audio" Target="../media/audio1.wav"/><Relationship Id="rId5" Type="http://schemas.openxmlformats.org/officeDocument/2006/relationships/slide" Target="slide8.xml"/><Relationship Id="rId10" Type="http://schemas.openxmlformats.org/officeDocument/2006/relationships/slide" Target="slide2.xml"/><Relationship Id="rId4" Type="http://schemas.openxmlformats.org/officeDocument/2006/relationships/slide" Target="slide7.xml"/><Relationship Id="rId9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Маркетинговые исследования и маркетинговый анализ кондитерской отрасли РБ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4005263"/>
            <a:ext cx="7215187" cy="17287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600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600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>
                <a:effectLst/>
              </a:rPr>
              <a:t>Диссертация на соискание степени магистра экономических наук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800" b="1" smtClean="0"/>
              <a:t>Соискатель – Близнюк О.С.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1800" b="1" smtClean="0"/>
              <a:t>Научный руководитель – преподаватель Чурлей Э.Г</a:t>
            </a:r>
            <a:endParaRPr lang="ru-RU" sz="1800" b="1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b="1" smtClean="0"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b="1" smtClean="0">
              <a:effectLst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ОСНОВНЫЕ РЕЗУЛЬТАТЫ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200" smtClean="0"/>
              <a:t>Маркетинговые исследования становятся все более массовыми и всеобъемлющими по мере перехода экономик разных стран от «рынка продавца»</a:t>
            </a:r>
            <a:r>
              <a:rPr lang="en-US" sz="22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smtClean="0"/>
              <a:t>В условиях жесточайшей конкуренции предприятиям на всех рынках необходимо разрабатывать свою маркетинговую информационную систему.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200" smtClean="0"/>
              <a:t>Ключевым фактором успеха является также формирование собственной ИТ-стратегии, которая согласовывалась бы с основной стратегией развития предприятия.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smtClean="0"/>
          </a:p>
        </p:txBody>
      </p:sp>
      <p:sp>
        <p:nvSpPr>
          <p:cNvPr id="13316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500563" y="5734050"/>
            <a:ext cx="792162" cy="863600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AutoShape 5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492500" y="5734050"/>
            <a:ext cx="719138" cy="863600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AutoShape 6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651500" y="5805488"/>
            <a:ext cx="792163" cy="792162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Сокращенный алгоритм проведения маркетинговых исследований: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800" smtClean="0"/>
              <a:t>Определение проблемы исследования; 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800" smtClean="0"/>
              <a:t>Выбор типа объекта исследования;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800" smtClean="0"/>
              <a:t>Определение метода сбора данных; 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800" smtClean="0"/>
              <a:t>Разработка форм сбора данных; 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2800" smtClean="0"/>
              <a:t>Формулирование выборки и сбор данных.</a:t>
            </a:r>
          </a:p>
        </p:txBody>
      </p:sp>
      <p:sp>
        <p:nvSpPr>
          <p:cNvPr id="14340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932363" y="5876925"/>
            <a:ext cx="935037" cy="792163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AutoShape 5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6227763" y="5876925"/>
            <a:ext cx="792162" cy="720725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AutoShape 6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851275" y="5876925"/>
            <a:ext cx="792163" cy="720725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Как и любая цель, цель маркетингового исследования должна соответствовать 5 критериям </a:t>
            </a:r>
            <a:r>
              <a:rPr lang="en-US" sz="2400" smtClean="0"/>
              <a:t>SMART</a:t>
            </a:r>
            <a:r>
              <a:rPr lang="ru-RU" sz="2400" smtClean="0"/>
              <a:t>: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1331913" y="1268413"/>
          <a:ext cx="7440612" cy="5241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40" name="AutoShape 47">
            <a:hlinkClick r:id="rId7" action="ppaction://hlinksldjump" highlightClick="1">
              <a:snd r:embed="rId8" name="chimes.wav"/>
            </a:hlinkClick>
          </p:cNvPr>
          <p:cNvSpPr>
            <a:spLocks noChangeArrowheads="1"/>
          </p:cNvSpPr>
          <p:nvPr/>
        </p:nvSpPr>
        <p:spPr bwMode="auto">
          <a:xfrm>
            <a:off x="4572000" y="6065838"/>
            <a:ext cx="863600" cy="792162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AutoShape 48">
            <a:hlinkClick r:id="" action="ppaction://hlinkshowjump?jump=previousslide" highlightClick="1">
              <a:snd r:embed="rId8" name="chimes.wav"/>
            </a:hlinkClick>
          </p:cNvPr>
          <p:cNvSpPr>
            <a:spLocks noChangeArrowheads="1"/>
          </p:cNvSpPr>
          <p:nvPr/>
        </p:nvSpPr>
        <p:spPr bwMode="auto">
          <a:xfrm>
            <a:off x="3563938" y="6138863"/>
            <a:ext cx="792162" cy="719137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AutoShape 49">
            <a:hlinkClick r:id="" action="ppaction://hlinkshowjump?jump=nextslide" highlightClick="1">
              <a:snd r:embed="rId8" name="chimes.wav"/>
            </a:hlinkClick>
          </p:cNvPr>
          <p:cNvSpPr>
            <a:spLocks noChangeArrowheads="1"/>
          </p:cNvSpPr>
          <p:nvPr/>
        </p:nvSpPr>
        <p:spPr bwMode="auto">
          <a:xfrm>
            <a:off x="5651500" y="6065838"/>
            <a:ext cx="792163" cy="792162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СТРУКТУРА МАРКЕТИНГОВОЙ ИНФОРМАЦИОННОЙ СИСТЕМЫ</a:t>
            </a:r>
          </a:p>
        </p:txBody>
      </p:sp>
      <p:sp>
        <p:nvSpPr>
          <p:cNvPr id="15363" name="AutoShape 4"/>
          <p:cNvSpPr>
            <a:spLocks noChangeArrowheads="1"/>
          </p:cNvSpPr>
          <p:nvPr/>
        </p:nvSpPr>
        <p:spPr bwMode="auto">
          <a:xfrm>
            <a:off x="755650" y="2133600"/>
            <a:ext cx="2808288" cy="15113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b="1"/>
              <a:t>ОЦЕНКА ПОТРЕБНОСТЕЙ </a:t>
            </a:r>
          </a:p>
          <a:p>
            <a:pPr algn="ctr"/>
            <a:r>
              <a:rPr lang="ru-RU" sz="1600" b="1"/>
              <a:t>В </a:t>
            </a:r>
          </a:p>
          <a:p>
            <a:pPr algn="ctr"/>
            <a:r>
              <a:rPr lang="ru-RU" sz="1600" b="1"/>
              <a:t>ИНФОРМАЦИИ</a:t>
            </a:r>
          </a:p>
        </p:txBody>
      </p:sp>
      <p:sp>
        <p:nvSpPr>
          <p:cNvPr id="15364" name="AutoShape 5"/>
          <p:cNvSpPr>
            <a:spLocks noChangeArrowheads="1"/>
          </p:cNvSpPr>
          <p:nvPr/>
        </p:nvSpPr>
        <p:spPr bwMode="auto">
          <a:xfrm>
            <a:off x="684213" y="4005263"/>
            <a:ext cx="2879725" cy="15113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/>
              <a:t>РАСПРЕДЕЛЕНИЕ </a:t>
            </a:r>
          </a:p>
          <a:p>
            <a:pPr algn="ctr"/>
            <a:r>
              <a:rPr lang="ru-RU" b="1"/>
              <a:t>ИНФОРМАЦИИ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4067175" y="2276475"/>
            <a:ext cx="2233613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/>
              <a:t>ПОДСИСТЕМА </a:t>
            </a:r>
          </a:p>
          <a:p>
            <a:pPr algn="ctr"/>
            <a:r>
              <a:rPr lang="ru-RU" b="1"/>
              <a:t>ВНУТРЕННЕЙ </a:t>
            </a:r>
          </a:p>
          <a:p>
            <a:pPr algn="ctr"/>
            <a:r>
              <a:rPr lang="ru-RU" b="1"/>
              <a:t>ОТЧЕТНОСТИ</a:t>
            </a:r>
          </a:p>
        </p:txBody>
      </p:sp>
      <p:sp>
        <p:nvSpPr>
          <p:cNvPr id="15366" name="AutoShape 7"/>
          <p:cNvSpPr>
            <a:spLocks noChangeArrowheads="1"/>
          </p:cNvSpPr>
          <p:nvPr/>
        </p:nvSpPr>
        <p:spPr bwMode="auto">
          <a:xfrm>
            <a:off x="6516688" y="2276475"/>
            <a:ext cx="2159000" cy="13684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/>
              <a:t>ПОДСИСТЕМА </a:t>
            </a:r>
          </a:p>
          <a:p>
            <a:pPr algn="ctr"/>
            <a:r>
              <a:rPr lang="ru-RU" b="1"/>
              <a:t>МАРКЕТИНГОВОГО </a:t>
            </a:r>
          </a:p>
          <a:p>
            <a:pPr algn="ctr"/>
            <a:r>
              <a:rPr lang="ru-RU" b="1"/>
              <a:t>НАБЛЮДЕНИЯ</a:t>
            </a:r>
          </a:p>
        </p:txBody>
      </p:sp>
      <p:sp>
        <p:nvSpPr>
          <p:cNvPr id="15367" name="AutoShape 8"/>
          <p:cNvSpPr>
            <a:spLocks noChangeArrowheads="1"/>
          </p:cNvSpPr>
          <p:nvPr/>
        </p:nvSpPr>
        <p:spPr bwMode="auto">
          <a:xfrm>
            <a:off x="4140200" y="4076700"/>
            <a:ext cx="2160588" cy="129698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/>
              <a:t>ПОДСИСТЕМА </a:t>
            </a:r>
          </a:p>
          <a:p>
            <a:pPr algn="ctr"/>
            <a:r>
              <a:rPr lang="ru-RU" b="1"/>
              <a:t>МАРКЕТИНГОВЫХ </a:t>
            </a:r>
          </a:p>
          <a:p>
            <a:pPr algn="ctr"/>
            <a:r>
              <a:rPr lang="ru-RU" b="1"/>
              <a:t>РЕШЕНИЙ</a:t>
            </a:r>
          </a:p>
        </p:txBody>
      </p:sp>
      <p:sp>
        <p:nvSpPr>
          <p:cNvPr id="15368" name="AutoShape 9"/>
          <p:cNvSpPr>
            <a:spLocks noChangeArrowheads="1"/>
          </p:cNvSpPr>
          <p:nvPr/>
        </p:nvSpPr>
        <p:spPr bwMode="auto">
          <a:xfrm>
            <a:off x="6588125" y="4076700"/>
            <a:ext cx="2016125" cy="1296988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/>
              <a:t>ПОДСИСТЕМА </a:t>
            </a:r>
          </a:p>
          <a:p>
            <a:pPr algn="ctr"/>
            <a:r>
              <a:rPr lang="ru-RU" b="1"/>
              <a:t>МАРКЕТИНГОВЫХ</a:t>
            </a:r>
          </a:p>
          <a:p>
            <a:pPr algn="ctr"/>
            <a:r>
              <a:rPr lang="ru-RU" b="1"/>
              <a:t> ИССЛЕДОВАНИЙ</a:t>
            </a:r>
          </a:p>
        </p:txBody>
      </p:sp>
      <p:sp>
        <p:nvSpPr>
          <p:cNvPr id="15369" name="Line 10"/>
          <p:cNvSpPr>
            <a:spLocks noChangeShapeType="1"/>
          </p:cNvSpPr>
          <p:nvPr/>
        </p:nvSpPr>
        <p:spPr bwMode="auto">
          <a:xfrm>
            <a:off x="3563938" y="29972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>
            <a:off x="3563938" y="46529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1" name="Line 12"/>
          <p:cNvSpPr>
            <a:spLocks noChangeShapeType="1"/>
          </p:cNvSpPr>
          <p:nvPr/>
        </p:nvSpPr>
        <p:spPr bwMode="auto">
          <a:xfrm>
            <a:off x="6300788" y="29972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>
            <a:off x="6227763" y="45815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3" name="Line 14"/>
          <p:cNvSpPr>
            <a:spLocks noChangeShapeType="1"/>
          </p:cNvSpPr>
          <p:nvPr/>
        </p:nvSpPr>
        <p:spPr bwMode="auto">
          <a:xfrm flipH="1">
            <a:off x="5003800" y="36449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4" name="Line 15"/>
          <p:cNvSpPr>
            <a:spLocks noChangeShapeType="1"/>
          </p:cNvSpPr>
          <p:nvPr/>
        </p:nvSpPr>
        <p:spPr bwMode="auto">
          <a:xfrm flipV="1">
            <a:off x="7451725" y="3573463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5" name="Line 16"/>
          <p:cNvSpPr>
            <a:spLocks noChangeShapeType="1"/>
          </p:cNvSpPr>
          <p:nvPr/>
        </p:nvSpPr>
        <p:spPr bwMode="auto">
          <a:xfrm flipH="1" flipV="1">
            <a:off x="6300788" y="3644900"/>
            <a:ext cx="2873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6" name="Line 17"/>
          <p:cNvSpPr>
            <a:spLocks noChangeShapeType="1"/>
          </p:cNvSpPr>
          <p:nvPr/>
        </p:nvSpPr>
        <p:spPr bwMode="auto">
          <a:xfrm flipV="1">
            <a:off x="6300788" y="3644900"/>
            <a:ext cx="2159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7" name="Line 18"/>
          <p:cNvSpPr>
            <a:spLocks noChangeShapeType="1"/>
          </p:cNvSpPr>
          <p:nvPr/>
        </p:nvSpPr>
        <p:spPr bwMode="auto">
          <a:xfrm>
            <a:off x="3779838" y="1628775"/>
            <a:ext cx="0" cy="403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8" name="Line 19"/>
          <p:cNvSpPr>
            <a:spLocks noChangeShapeType="1"/>
          </p:cNvSpPr>
          <p:nvPr/>
        </p:nvSpPr>
        <p:spPr bwMode="auto">
          <a:xfrm>
            <a:off x="3779838" y="5661025"/>
            <a:ext cx="496887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9" name="Line 20"/>
          <p:cNvSpPr>
            <a:spLocks noChangeShapeType="1"/>
          </p:cNvSpPr>
          <p:nvPr/>
        </p:nvSpPr>
        <p:spPr bwMode="auto">
          <a:xfrm flipV="1">
            <a:off x="3779838" y="1628775"/>
            <a:ext cx="5113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0" name="Line 21"/>
          <p:cNvSpPr>
            <a:spLocks noChangeShapeType="1"/>
          </p:cNvSpPr>
          <p:nvPr/>
        </p:nvSpPr>
        <p:spPr bwMode="auto">
          <a:xfrm flipH="1">
            <a:off x="8820150" y="1628775"/>
            <a:ext cx="0" cy="410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81" name="WordArt 22"/>
          <p:cNvSpPr>
            <a:spLocks noChangeArrowheads="1" noChangeShapeType="1" noTextEdit="1"/>
          </p:cNvSpPr>
          <p:nvPr/>
        </p:nvSpPr>
        <p:spPr bwMode="auto">
          <a:xfrm>
            <a:off x="4716463" y="1628775"/>
            <a:ext cx="2500312" cy="622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ОБРАБОТКА ИНФОРМАЦИИ</a:t>
            </a:r>
          </a:p>
        </p:txBody>
      </p:sp>
      <p:sp>
        <p:nvSpPr>
          <p:cNvPr id="15382" name="AutoShape 23">
            <a:hlinkClick r:id="rId4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2159818" y="5555904"/>
            <a:ext cx="1332061" cy="1302096"/>
          </a:xfrm>
          <a:prstGeom prst="actionButtonBlank">
            <a:avLst/>
          </a:prstGeom>
          <a:solidFill>
            <a:srgbClr val="5608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b="1" dirty="0"/>
              <a:t>Перейти к </a:t>
            </a:r>
          </a:p>
          <a:p>
            <a:pPr algn="ctr"/>
            <a:r>
              <a:rPr lang="ru-RU" sz="1600" b="1" dirty="0"/>
              <a:t>источнику </a:t>
            </a:r>
          </a:p>
          <a:p>
            <a:pPr algn="ctr"/>
            <a:r>
              <a:rPr lang="ru-RU" sz="1600" b="1" dirty="0"/>
              <a:t>информации</a:t>
            </a:r>
          </a:p>
        </p:txBody>
      </p:sp>
      <p:sp>
        <p:nvSpPr>
          <p:cNvPr id="15383" name="AutoShape 24">
            <a:hlinkClick r:id="rId5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859338" y="6021388"/>
            <a:ext cx="792162" cy="836612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4" name="AutoShape 25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708400" y="6092825"/>
            <a:ext cx="720725" cy="765175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5" name="AutoShape 26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6011863" y="6138863"/>
            <a:ext cx="720725" cy="719137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i="1" smtClean="0"/>
              <a:t>Для функционирования МИС необходимо наличие следующих ресурсов: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800" dirty="0" smtClean="0"/>
              <a:t>Специалистов, обладающих квалификацией в области сбора, обработки и анализа информации: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800" dirty="0" smtClean="0"/>
              <a:t>Методического обеспечения;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ru-RU" sz="2800" dirty="0" smtClean="0"/>
              <a:t>Оборудования (вычислительной техники, программного обеспечения, средств коммуникации, специальных приборов). </a:t>
            </a:r>
          </a:p>
        </p:txBody>
      </p:sp>
      <p:sp>
        <p:nvSpPr>
          <p:cNvPr id="16388" name="AutoShape 4">
            <a:hlinkClick r:id="rId3" highlightClick="1">
              <a:snd r:embed="rId2" name="chimes.wav"/>
            </a:hlinkClick>
          </p:cNvPr>
          <p:cNvSpPr>
            <a:spLocks noChangeArrowheads="1"/>
          </p:cNvSpPr>
          <p:nvPr/>
        </p:nvSpPr>
        <p:spPr bwMode="auto">
          <a:xfrm>
            <a:off x="1979613" y="5661025"/>
            <a:ext cx="1368425" cy="1196975"/>
          </a:xfrm>
          <a:prstGeom prst="actionButtonBlank">
            <a:avLst/>
          </a:prstGeom>
          <a:solidFill>
            <a:srgbClr val="56089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b="1" dirty="0"/>
              <a:t>Перейти к </a:t>
            </a:r>
          </a:p>
          <a:p>
            <a:pPr algn="ctr"/>
            <a:r>
              <a:rPr lang="ru-RU" sz="1600" b="1" dirty="0"/>
              <a:t>Источнику </a:t>
            </a:r>
          </a:p>
          <a:p>
            <a:pPr algn="ctr"/>
            <a:r>
              <a:rPr lang="ru-RU" sz="1600" b="1" dirty="0"/>
              <a:t>информации</a:t>
            </a:r>
          </a:p>
        </p:txBody>
      </p:sp>
      <p:sp>
        <p:nvSpPr>
          <p:cNvPr id="16389" name="AutoShape 5">
            <a:hlinkClick r:id="rId4" action="ppaction://hlinksldjump" highlightClick="1">
              <a:snd r:embed="rId2" name="chimes.wav"/>
            </a:hlinkClick>
          </p:cNvPr>
          <p:cNvSpPr>
            <a:spLocks noChangeArrowheads="1"/>
          </p:cNvSpPr>
          <p:nvPr/>
        </p:nvSpPr>
        <p:spPr bwMode="auto">
          <a:xfrm>
            <a:off x="5364163" y="5876925"/>
            <a:ext cx="1008062" cy="792163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6">
            <a:hlinkClick r:id="" action="ppaction://hlinkshowjump?jump=previousslide" highlightClick="1">
              <a:snd r:embed="rId2" name="chimes.wav"/>
            </a:hlinkClick>
          </p:cNvPr>
          <p:cNvSpPr>
            <a:spLocks noChangeArrowheads="1"/>
          </p:cNvSpPr>
          <p:nvPr/>
        </p:nvSpPr>
        <p:spPr bwMode="auto">
          <a:xfrm>
            <a:off x="4284663" y="5876925"/>
            <a:ext cx="792162" cy="792163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AutoShape 7">
            <a:hlinkClick r:id="" action="ppaction://hlinkshowjump?jump=nextslide" highlightClick="1">
              <a:snd r:embed="rId2" name="chimes.wav"/>
            </a:hlinkClick>
          </p:cNvPr>
          <p:cNvSpPr>
            <a:spLocks noChangeArrowheads="1"/>
          </p:cNvSpPr>
          <p:nvPr/>
        </p:nvSpPr>
        <p:spPr bwMode="auto">
          <a:xfrm>
            <a:off x="6516688" y="5876925"/>
            <a:ext cx="863600" cy="720725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НАУЧНАЯ НОВИЗНА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Многофункциональная система анализа успешности функционирования отрасли может быть создана путем логичного соединения маркетинговых приемов и методов маркетингового анализа, в частности эконометрического моделирования.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</p:txBody>
      </p:sp>
      <p:sp>
        <p:nvSpPr>
          <p:cNvPr id="17412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643438" y="6092825"/>
            <a:ext cx="792162" cy="765175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AutoShape 5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492500" y="6092825"/>
            <a:ext cx="719138" cy="765175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AutoShape 6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795963" y="6092825"/>
            <a:ext cx="720725" cy="765175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228600"/>
            <a:ext cx="6354762" cy="15446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ПРИМЕР ИСПОЛЬЗОВАНИЯ ЭКОНОМИЧЕСКОГО МОДЕЛИРОВАНИЯ ДЛЯ АНАЛИЗА КОНДИТЕРСКОЙ ОТРАСЛИ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1773238"/>
            <a:ext cx="6400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600" smtClean="0"/>
              <a:t>В качестве независимых переменных (на основе экспертных оценок) были выбраны: </a:t>
            </a:r>
            <a:r>
              <a:rPr lang="ru-RU" sz="2600" b="1" smtClean="0"/>
              <a:t>ИПЦ (</a:t>
            </a:r>
            <a:r>
              <a:rPr lang="en-US" sz="2600" b="1" smtClean="0"/>
              <a:t>CPI</a:t>
            </a:r>
            <a:r>
              <a:rPr lang="ru-RU" sz="2600" b="1" smtClean="0"/>
              <a:t>)в </a:t>
            </a:r>
            <a:r>
              <a:rPr lang="ru-RU" sz="2600" smtClean="0"/>
              <a:t>% к предыдущему году, реальные денежные доходы населения в % к предыдущему году(</a:t>
            </a:r>
            <a:r>
              <a:rPr lang="en-US" sz="2600" b="1" smtClean="0"/>
              <a:t>Inc</a:t>
            </a:r>
            <a:r>
              <a:rPr lang="ru-RU" sz="2600" b="1" smtClean="0"/>
              <a:t>), </a:t>
            </a:r>
            <a:r>
              <a:rPr lang="ru-RU" sz="2600" smtClean="0"/>
              <a:t>число объектов розничной торговой сети (тыс.)(</a:t>
            </a:r>
            <a:r>
              <a:rPr lang="en-US" sz="2600" b="1" smtClean="0"/>
              <a:t>N</a:t>
            </a:r>
            <a:r>
              <a:rPr lang="ru-RU" sz="2600" smtClean="0"/>
              <a:t>), номинальная начисленная заработная плата работников промышленности (</a:t>
            </a:r>
            <a:r>
              <a:rPr lang="en-US" sz="2600" b="1" smtClean="0"/>
              <a:t>W</a:t>
            </a:r>
            <a:r>
              <a:rPr lang="ru-RU" sz="2600" smtClean="0"/>
              <a:t>), в качестве зависимой </a:t>
            </a:r>
            <a:r>
              <a:rPr lang="en-US" sz="2600" smtClean="0"/>
              <a:t>(</a:t>
            </a:r>
            <a:r>
              <a:rPr lang="en-US" sz="2600" b="1" smtClean="0"/>
              <a:t>Y</a:t>
            </a:r>
            <a:r>
              <a:rPr lang="en-US" sz="2600" smtClean="0"/>
              <a:t>)</a:t>
            </a:r>
            <a:r>
              <a:rPr lang="ru-RU" sz="2600" smtClean="0"/>
              <a:t> - объем производства кондитерских изделий </a:t>
            </a:r>
            <a:r>
              <a:rPr lang="ru-RU" sz="2600" b="1" smtClean="0"/>
              <a:t>(</a:t>
            </a:r>
            <a:r>
              <a:rPr lang="ru-RU" sz="2600" smtClean="0"/>
              <a:t>тыс.т)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smtClean="0"/>
          </a:p>
        </p:txBody>
      </p:sp>
      <p:sp>
        <p:nvSpPr>
          <p:cNvPr id="18436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500563" y="6165850"/>
            <a:ext cx="719137" cy="692150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AutoShape 5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508625" y="6165850"/>
            <a:ext cx="792163" cy="692150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AutoShape 6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419475" y="6165850"/>
            <a:ext cx="792163" cy="692150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ИТОГОВАЯ МОДЕЛЬ ИМЕЕТ ВИД: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600200"/>
            <a:ext cx="808355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i="1" smtClean="0"/>
              <a:t>Y</a:t>
            </a:r>
            <a:r>
              <a:rPr lang="ru-RU" sz="2800" b="1" i="1" smtClean="0"/>
              <a:t> =  -66,45+ 0,24</a:t>
            </a:r>
            <a:r>
              <a:rPr lang="en-US" sz="2800" b="1" i="1" smtClean="0"/>
              <a:t>CPI</a:t>
            </a:r>
            <a:r>
              <a:rPr lang="ru-RU" sz="2800" b="1" i="1" smtClean="0"/>
              <a:t> + 0,32</a:t>
            </a:r>
            <a:r>
              <a:rPr lang="en-US" sz="2800" b="1" i="1" smtClean="0"/>
              <a:t>Inc</a:t>
            </a:r>
            <a:r>
              <a:rPr lang="ru-RU" sz="2800" b="1" i="1" smtClean="0"/>
              <a:t> + 4,79</a:t>
            </a:r>
            <a:r>
              <a:rPr lang="en-US" sz="2800" b="1" i="1" smtClean="0"/>
              <a:t>N</a:t>
            </a:r>
            <a:r>
              <a:rPr lang="ru-RU" sz="2800" b="1" i="1" smtClean="0"/>
              <a:t>-6,03</a:t>
            </a:r>
            <a:r>
              <a:rPr lang="en-US" sz="2800" b="1" i="1" smtClean="0"/>
              <a:t>W</a:t>
            </a:r>
            <a:endParaRPr lang="ru-RU" sz="2800" b="1" i="1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i="1" smtClean="0"/>
              <a:t>(</a:t>
            </a:r>
            <a:r>
              <a:rPr lang="en-US" sz="2800" b="1" i="1" smtClean="0"/>
              <a:t>t</a:t>
            </a:r>
            <a:r>
              <a:rPr lang="ru-RU" sz="2800" b="1" i="1" smtClean="0"/>
              <a:t>)   (-2,02)     (5,15)        (4,11)     (4,64)  (-3,79)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i="1" smtClean="0"/>
              <a:t>R</a:t>
            </a:r>
            <a:r>
              <a:rPr lang="ru-RU" sz="2800" b="1" i="1" baseline="30000" smtClean="0"/>
              <a:t>2</a:t>
            </a:r>
            <a:r>
              <a:rPr lang="ru-RU" sz="2800" b="1" i="1" smtClean="0"/>
              <a:t> = 0,956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i="1" smtClean="0"/>
              <a:t>MAPE</a:t>
            </a:r>
            <a:r>
              <a:rPr lang="ru-RU" sz="2800" b="1" i="1" smtClean="0"/>
              <a:t> = 0,0089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smtClean="0"/>
              <a:t>		</a:t>
            </a:r>
            <a:r>
              <a:rPr lang="ru-RU" sz="2000" smtClean="0"/>
              <a:t>Полученные данные говорят, что темп роста производства кондитерских изделий </a:t>
            </a:r>
            <a:r>
              <a:rPr lang="en-US" sz="2000" smtClean="0"/>
              <a:t>	</a:t>
            </a:r>
            <a:r>
              <a:rPr lang="ru-RU" sz="2000" smtClean="0"/>
              <a:t>находится в прямой зависимости от числа объектов розничной торговли, уровня доходов потребителей и ИПЦ, в обратной зависимости от уровня з</a:t>
            </a:r>
            <a:r>
              <a:rPr lang="en-US" sz="2000" smtClean="0"/>
              <a:t>/</a:t>
            </a:r>
            <a:r>
              <a:rPr lang="ru-RU" sz="2000" smtClean="0"/>
              <a:t>п работников промышленности. Тем не  менее высокое отрицательное значение свободного члена говорит о том, что модель нуждается в дальнейшей доработке и усовершенствовании.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800" smtClean="0"/>
          </a:p>
        </p:txBody>
      </p:sp>
      <p:sp>
        <p:nvSpPr>
          <p:cNvPr id="19460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500563" y="5876925"/>
            <a:ext cx="935037" cy="792163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AutoShape 5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563938" y="5876925"/>
            <a:ext cx="720725" cy="792163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AutoShape 6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724525" y="5876925"/>
            <a:ext cx="863600" cy="720725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ФАКТИЧЕСКИЙ И ПРОГНОЗИРУЕМЫЙ ОБЪЕМ ПРОИЗВОДСТВА КОНДИТЕРСКИХ ИЗДЕЛИЙ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2450630" y="2040470"/>
          <a:ext cx="6377404" cy="3616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4" name="AutoShape 5">
            <a:hlinkClick r:id="rId3" action="ppaction://hlinksldjump" highlightClick="1">
              <a:snd r:embed="rId4" name="chimes.wav"/>
            </a:hlinkClick>
          </p:cNvPr>
          <p:cNvSpPr>
            <a:spLocks noChangeArrowheads="1"/>
          </p:cNvSpPr>
          <p:nvPr/>
        </p:nvSpPr>
        <p:spPr bwMode="auto">
          <a:xfrm>
            <a:off x="4572000" y="5876925"/>
            <a:ext cx="863600" cy="792163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AutoShape 6">
            <a:hlinkClick r:id="" action="ppaction://hlinkshowjump?jump=previousslide" highlightClick="1">
              <a:snd r:embed="rId4" name="chimes.wav"/>
            </a:hlinkClick>
          </p:cNvPr>
          <p:cNvSpPr>
            <a:spLocks noChangeArrowheads="1"/>
          </p:cNvSpPr>
          <p:nvPr/>
        </p:nvSpPr>
        <p:spPr bwMode="auto">
          <a:xfrm>
            <a:off x="3563938" y="5876925"/>
            <a:ext cx="792162" cy="792163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AutoShape 7">
            <a:hlinkClick r:id="" action="ppaction://hlinkshowjump?jump=nextslide" highlightClick="1">
              <a:snd r:embed="rId4" name="chimes.wav"/>
            </a:hlinkClick>
          </p:cNvPr>
          <p:cNvSpPr>
            <a:spLocks noChangeArrowheads="1"/>
          </p:cNvSpPr>
          <p:nvPr/>
        </p:nvSpPr>
        <p:spPr bwMode="auto">
          <a:xfrm>
            <a:off x="5651500" y="5876925"/>
            <a:ext cx="792163" cy="720725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71" name="Rectangle 31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01037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СТРАТЕГИИ, МОДЕЛИ И ИНФОРМАЦИОННЫЕ ТЕХНОЛОГИИ ДЛЯ КАЖДОГО УРОВНЯ КОНКУРЕНЦИИ</a:t>
            </a:r>
          </a:p>
        </p:txBody>
      </p:sp>
      <p:graphicFrame>
        <p:nvGraphicFramePr>
          <p:cNvPr id="35877" name="Group 37"/>
          <p:cNvGraphicFramePr>
            <a:graphicFrameLocks noGrp="1"/>
          </p:cNvGraphicFramePr>
          <p:nvPr>
            <p:ph idx="1"/>
          </p:nvPr>
        </p:nvGraphicFramePr>
        <p:xfrm>
          <a:off x="395288" y="1600200"/>
          <a:ext cx="8443912" cy="5148264"/>
        </p:xfrm>
        <a:graphic>
          <a:graphicData uri="http://schemas.openxmlformats.org/drawingml/2006/table">
            <a:tbl>
              <a:tblPr/>
              <a:tblGrid>
                <a:gridCol w="2111375"/>
                <a:gridCol w="2111375"/>
                <a:gridCol w="2109787"/>
                <a:gridCol w="2111375"/>
              </a:tblGrid>
              <a:tr h="112170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Уровень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Стратегия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Модель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Информационные сети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Информационные технологии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4127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Отрасль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Кооперация. Лицензия, Стандарт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Модель конкурентных сил, сетевая экономика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Телекоммуникации, информационное партнерство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</a:tr>
              <a:tr h="112170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Фирма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Синергетика, Центр компетенции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Центр компетенции 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core center)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Системы знаний, системы организационного управления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E8EB"/>
                    </a:solidFill>
                  </a:tcPr>
                </a:tc>
              </a:tr>
              <a:tr h="20635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Бизнес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Снижение затрат, Дифференциация, Анализ конкуренции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Цепочка добавления потребительской стоимости 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value chain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Custom Relationship Management (CRM),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Supply Chain Management (SCM)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Datamining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Calibri" charset="-52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charset="-52"/>
                        <a:ea typeface="Calibri" charset="-52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CED4"/>
                    </a:solidFill>
                  </a:tcPr>
                </a:tc>
              </a:tr>
            </a:tbl>
          </a:graphicData>
        </a:graphic>
      </p:graphicFrame>
      <p:sp>
        <p:nvSpPr>
          <p:cNvPr id="21534" name="AutoShape 38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067175" y="6092825"/>
            <a:ext cx="865188" cy="576263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35" name="AutoShape 39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2771775" y="6092825"/>
            <a:ext cx="936625" cy="576263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36" name="AutoShape 40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219700" y="6092825"/>
            <a:ext cx="792163" cy="576263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	СОДЕРЖАНИЕ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600" dirty="0" smtClean="0">
                <a:hlinkClick r:id="rId2" action="ppaction://hlinksldjump"/>
              </a:rPr>
              <a:t>Тема и руководитель</a:t>
            </a:r>
            <a:endParaRPr lang="ru-RU" sz="2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 smtClean="0">
                <a:hlinkClick r:id="rId3" action="ppaction://hlinksldjump"/>
              </a:rPr>
              <a:t>Актуальность</a:t>
            </a:r>
            <a:endParaRPr lang="ru-RU" sz="2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 smtClean="0">
                <a:hlinkClick r:id="rId4" action="ppaction://hlinksldjump"/>
              </a:rPr>
              <a:t>Поставленные цели и задачи</a:t>
            </a:r>
            <a:endParaRPr lang="ru-RU" sz="2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 smtClean="0">
                <a:hlinkClick r:id="rId5" action="ppaction://hlinksldjump"/>
              </a:rPr>
              <a:t>Объект и предмет исследования</a:t>
            </a:r>
            <a:endParaRPr lang="ru-RU" sz="2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 smtClean="0">
                <a:hlinkClick r:id="rId6" action="ppaction://hlinksldjump"/>
              </a:rPr>
              <a:t>Научная гипотеза</a:t>
            </a:r>
            <a:endParaRPr lang="ru-RU" sz="2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 smtClean="0">
                <a:hlinkClick r:id="rId7" action="ppaction://hlinksldjump"/>
              </a:rPr>
              <a:t>Основные результаты</a:t>
            </a:r>
            <a:endParaRPr lang="ru-RU" sz="2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 smtClean="0">
                <a:hlinkClick r:id="rId8" action="ppaction://hlinksldjump"/>
              </a:rPr>
              <a:t>Научная новизна</a:t>
            </a:r>
            <a:endParaRPr lang="ru-RU" sz="2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 smtClean="0">
                <a:hlinkClick r:id="rId9" action="ppaction://hlinksldjump"/>
              </a:rPr>
              <a:t>Положения, выносимые на защиту</a:t>
            </a:r>
            <a:endParaRPr lang="ru-RU" sz="2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600" dirty="0" smtClean="0">
                <a:hlinkClick r:id="rId7" action="ppaction://hlinksldjump"/>
              </a:rPr>
              <a:t>Спасибо за внимание</a:t>
            </a:r>
            <a:endParaRPr lang="ru-RU" sz="2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  <p:sp>
        <p:nvSpPr>
          <p:cNvPr id="5124" name="AutoShape 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86250" y="5734050"/>
            <a:ext cx="1223963" cy="865188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276600" y="5734050"/>
            <a:ext cx="792163" cy="862013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AutoShape 9">
            <a:hlinkClick r:id="" action="ppaction://hlinkshowjump?jump=nextslide" highlightClick="1">
              <a:snd r:embed="rId11" name="chimes.wav"/>
            </a:hlinkClick>
          </p:cNvPr>
          <p:cNvSpPr>
            <a:spLocks noChangeArrowheads="1"/>
          </p:cNvSpPr>
          <p:nvPr/>
        </p:nvSpPr>
        <p:spPr bwMode="auto">
          <a:xfrm>
            <a:off x="5724525" y="5805488"/>
            <a:ext cx="866775" cy="792162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ПОЛОЖЕНИЯ, ВЫНОСИМЫЕ НА ЗАЩИТУ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1.В современных условиях «чистых маркетинг» занимает только 1</a:t>
            </a:r>
            <a:r>
              <a:rPr lang="en-US" sz="2000" smtClean="0"/>
              <a:t>/3</a:t>
            </a:r>
            <a:r>
              <a:rPr lang="ru-RU" sz="2000" smtClean="0"/>
              <a:t> всего маркетинга предприятия.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Главная детерминанта конкурентоспособности – способность создать эффективную маркетинговую информационную систему, отвечающую за сбор, хранение и обработку информации.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Основные западные концепции и приемы анализа могут быть адаптированы и успешно внедрены для создания системы маркетингового отраслевого анализа.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</p:txBody>
      </p:sp>
      <p:sp>
        <p:nvSpPr>
          <p:cNvPr id="22532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356100" y="5445125"/>
            <a:ext cx="863600" cy="792163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AutoShape 5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348038" y="5445125"/>
            <a:ext cx="719137" cy="792163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AutoShape 6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364163" y="5445125"/>
            <a:ext cx="720725" cy="792163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ПОЛОЖЕНИЯ, ВЫНОСИМЫЕ НА ЗАЩИТУ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Маркетинг должен быть признан как функцией бизнеса, так и его философией.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Маркетинговые исследования и их надлежащая организация становятся инструментом, с помощью которого существенно снижается риск предпринимательства, продуцента, поставщика, посредника и возрастает качество решения задач потребителя.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i="1" smtClean="0"/>
              <a:t>Основная цель</a:t>
            </a:r>
            <a:r>
              <a:rPr lang="ru-RU" sz="2000" smtClean="0"/>
              <a:t> маркетинговых исследований заключается в создании информационно-аналитической базы для принятия маркетинговых решений и уменьшения степени неопределенности, связанной с ними.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smtClean="0"/>
          </a:p>
        </p:txBody>
      </p:sp>
      <p:sp>
        <p:nvSpPr>
          <p:cNvPr id="23556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572000" y="5516563"/>
            <a:ext cx="936625" cy="792162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AutoShape 5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492500" y="5516563"/>
            <a:ext cx="792163" cy="792162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AutoShape 6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867400" y="5516563"/>
            <a:ext cx="720725" cy="792162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ПОЛОЖЕНИЯ, ВЫНОСИМЫЕ НА ЗАЩИТУ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i="1" smtClean="0"/>
              <a:t>Современное маркетинговое исследование – это процесс поиска, сбора, обработки данных и подготовки информации для принятия оперативных и стратегических решений в системе предпринимательства.</a:t>
            </a:r>
            <a:r>
              <a:rPr lang="ru-RU" sz="2000" smtClean="0"/>
              <a:t> Классическое определение маркетингового исследования теперь дополняется необходимостью использования внешних факторов, влияющих или могущих оказать влияние на поведение фирмы и ее продукции на рынке, на ее взаимодействие с партнерами и конкурентами. Вследствие этого потребовалась философия и функция, связанные с идентифицированием, опознанием и поиском результатов практики на фирмах партеров, конкурентов и в смежных отраслях, с целью их использования на собственных фирмах для повышения производительности.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/>
          </a:p>
        </p:txBody>
      </p:sp>
      <p:sp>
        <p:nvSpPr>
          <p:cNvPr id="24580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859338" y="6165850"/>
            <a:ext cx="649287" cy="692150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924300" y="6165850"/>
            <a:ext cx="647700" cy="692150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AutoShape 6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724525" y="6165850"/>
            <a:ext cx="719138" cy="692150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СПАСИБО ЗА ВНИМАНИЕ!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5604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003800" y="4941888"/>
            <a:ext cx="863600" cy="935037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AutoShape 5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924300" y="4941888"/>
            <a:ext cx="792163" cy="935037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AutoShape 6">
            <a:hlinkClick r:id="" action="ppaction://hlinkshowjump?jump=endshow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6156325" y="4941888"/>
            <a:ext cx="1368425" cy="1008062"/>
          </a:xfrm>
          <a:prstGeom prst="actionButtonBlank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/>
              <a:t>Завершить</a:t>
            </a:r>
          </a:p>
          <a:p>
            <a:pPr algn="ctr"/>
            <a:r>
              <a:rPr lang="ru-RU" b="1"/>
              <a:t>показ</a:t>
            </a:r>
          </a:p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	АКТУАЛЬНОСТЬ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200" smtClean="0"/>
              <a:t>В современных условиях регулирования экономики в значительной степени зависит от жизнеспособности системы продвижения товаров и услуг от производителей к потребителям. Однако подобная маркетинговая деятельность невозможна без налаженного информационного отслеживания воспроизводственного процесса, т.к. эффективность производства во многом зависит от знания предприятиями и предпринимателями потребностей рынка товаров и услуг.</a:t>
            </a:r>
          </a:p>
        </p:txBody>
      </p:sp>
      <p:sp>
        <p:nvSpPr>
          <p:cNvPr id="6148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425950" y="5659438"/>
            <a:ext cx="1008063" cy="863600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utoShape 5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2914650" y="5659438"/>
            <a:ext cx="1150938" cy="863600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6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792788" y="5659438"/>
            <a:ext cx="935037" cy="863600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	АКТУАЛЬНОСТЬ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u="sng" smtClean="0">
                <a:solidFill>
                  <a:schemeClr val="hlink"/>
                </a:solidFill>
              </a:rPr>
              <a:t>Повышенный интерес к стратегическому анализу и маркетинговым исследованиям обусловлен также: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1.Ростом конкуренции на всех уровнях;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2.Усилением интеграционных процессов и глобализации;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3.Ускорением движения информационных потоков и скорости обмена информацией;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smtClean="0"/>
          </a:p>
        </p:txBody>
      </p:sp>
      <p:sp>
        <p:nvSpPr>
          <p:cNvPr id="7172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643438" y="5805488"/>
            <a:ext cx="1081087" cy="863600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5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795963" y="5805488"/>
            <a:ext cx="792162" cy="863600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AutoShape 6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708400" y="5805488"/>
            <a:ext cx="788988" cy="863600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	АКТУАЛЬНОСТЬ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4.Успешность любой компании напрямую зависит от того, насколько быстро она получает актуальную информацию и как ее обрабатывает.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Следовательно, «Кто владеет информацией – владеет миром».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</p:txBody>
      </p:sp>
      <p:sp>
        <p:nvSpPr>
          <p:cNvPr id="8196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643438" y="5734050"/>
            <a:ext cx="936625" cy="790575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795963" y="5734050"/>
            <a:ext cx="863600" cy="792163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AutoShape 6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563938" y="5734050"/>
            <a:ext cx="788987" cy="790575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АКТУЛЬНОСТЬ ИССЛЕДОВАНИЯ КОНДИТЕРСКОЙ ОТРАСЛИ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1.Концепции и подходы анализа отраслевого маркетинга являются малоизученными.</a:t>
            </a:r>
          </a:p>
          <a:p>
            <a:pPr eaLnBrk="1" hangingPunct="1">
              <a:defRPr/>
            </a:pPr>
            <a:r>
              <a:rPr lang="ru-RU" sz="2800" smtClean="0"/>
              <a:t>2.Кондитерская отрасль относится к категории «растущих отраслей», следовательно обладает большим потенциалом и возможностями роста.</a:t>
            </a:r>
          </a:p>
          <a:p>
            <a:pPr eaLnBrk="1" hangingPunct="1">
              <a:defRPr/>
            </a:pPr>
            <a:endParaRPr lang="ru-RU" sz="2800" smtClean="0"/>
          </a:p>
        </p:txBody>
      </p:sp>
      <p:sp>
        <p:nvSpPr>
          <p:cNvPr id="9220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425950" y="5661025"/>
            <a:ext cx="938213" cy="863600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AutoShape 5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508625" y="5661025"/>
            <a:ext cx="720725" cy="793750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6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348038" y="5661025"/>
            <a:ext cx="792162" cy="863600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ПОСТАВЛЕННЫЕ ЦЕЛИ И ЗАДАЧИ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Цель: </a:t>
            </a:r>
            <a:r>
              <a:rPr lang="ru-RU" sz="2400" smtClean="0"/>
              <a:t>Составление комплексной маркетинговой информационной системы для качественного анализа отрасли.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Задачи:</a:t>
            </a:r>
            <a:r>
              <a:rPr lang="ru-RU" sz="2400" smtClean="0"/>
              <a:t> изучение основных методов маркетинговых исследований и маркетингового анализа применительно к отрасли;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Разработка системы маркетинговых коэффициентов для отрасли;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Применение экономико-математических методов в отраслевом анализе.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smtClean="0"/>
          </a:p>
        </p:txBody>
      </p:sp>
      <p:sp>
        <p:nvSpPr>
          <p:cNvPr id="10244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570413" y="5876925"/>
            <a:ext cx="1008062" cy="792163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AutoShape 5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724525" y="5876925"/>
            <a:ext cx="792163" cy="792163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AutoShape 6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563938" y="5876925"/>
            <a:ext cx="720725" cy="792163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ОБЪЕКТ И ПРЕДМЕТ ИССЛЕДОВАНИЯ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smtClean="0">
                <a:solidFill>
                  <a:schemeClr val="hlink"/>
                </a:solidFill>
              </a:rPr>
              <a:t>Объект </a:t>
            </a:r>
            <a:r>
              <a:rPr lang="ru-RU" smtClean="0"/>
              <a:t>исследования: инструменты и методики анализа отрасли.</a:t>
            </a:r>
          </a:p>
          <a:p>
            <a:pPr eaLnBrk="1" hangingPunct="1">
              <a:defRPr/>
            </a:pPr>
            <a:r>
              <a:rPr lang="ru-RU" b="1" i="1" smtClean="0">
                <a:solidFill>
                  <a:schemeClr val="hlink"/>
                </a:solidFill>
              </a:rPr>
              <a:t>Предмет:</a:t>
            </a:r>
            <a:r>
              <a:rPr lang="ru-RU" b="1" i="1" smtClean="0"/>
              <a:t> </a:t>
            </a:r>
            <a:r>
              <a:rPr lang="ru-RU" smtClean="0"/>
              <a:t>приемы маркетингового анализа и маркетинговых исследований.</a:t>
            </a:r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11268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140200" y="5300663"/>
            <a:ext cx="936625" cy="935037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AutoShape 5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292725" y="5300663"/>
            <a:ext cx="792163" cy="936625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AutoShape 6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276600" y="5300663"/>
            <a:ext cx="647700" cy="936625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НАУЧНАЯ ГИПОТЕЗА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 современных условиях, используя теоретическую базу и опыт известных ученых, можно создать эффективную систему анализа отрасли.</a:t>
            </a:r>
          </a:p>
          <a:p>
            <a:pPr eaLnBrk="1" hangingPunct="1">
              <a:defRPr/>
            </a:pPr>
            <a:endParaRPr lang="ru-RU" smtClean="0"/>
          </a:p>
        </p:txBody>
      </p:sp>
      <p:sp>
        <p:nvSpPr>
          <p:cNvPr id="12292" name="AutoShape 4">
            <a:hlinkClick r:id="rId2" action="ppaction://hlinksldjump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4284663" y="5445125"/>
            <a:ext cx="863600" cy="863600"/>
          </a:xfrm>
          <a:prstGeom prst="actionButtonHome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AutoShape 5">
            <a:hlinkClick r:id="" action="ppaction://hlinkshowjump?jump=next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5364163" y="5445125"/>
            <a:ext cx="720725" cy="792163"/>
          </a:xfrm>
          <a:prstGeom prst="actionButtonForwardNext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AutoShape 6">
            <a:hlinkClick r:id="" action="ppaction://hlinkshowjump?jump=previousslide" highlightClick="1">
              <a:snd r:embed="rId3" name="chimes.wav"/>
            </a:hlinkClick>
          </p:cNvPr>
          <p:cNvSpPr>
            <a:spLocks noChangeArrowheads="1"/>
          </p:cNvSpPr>
          <p:nvPr/>
        </p:nvSpPr>
        <p:spPr bwMode="auto">
          <a:xfrm>
            <a:off x="3348038" y="5445125"/>
            <a:ext cx="647700" cy="863600"/>
          </a:xfrm>
          <a:prstGeom prst="actionButtonBackPrevious">
            <a:avLst/>
          </a:prstGeom>
          <a:solidFill>
            <a:srgbClr val="56089C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6089C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56089C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Изящная">
    <a:majorFont>
      <a:latin typeface="Trebuchet MS"/>
      <a:ea typeface=""/>
      <a:cs typeface=""/>
      <a:font script="Jpan" typeface="HG丸ｺﾞｼｯｸM-PRO"/>
      <a:font script="Hang" typeface="HY그래픽M"/>
      <a:font script="Hans" typeface="黑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Изящная">
    <a:fillStyleLst>
      <a:solidFill>
        <a:schemeClr val="phClr"/>
      </a:solidFill>
      <a:gradFill rotWithShape="1">
        <a:gsLst>
          <a:gs pos="0">
            <a:schemeClr val="phClr">
              <a:tint val="15000"/>
              <a:satMod val="250000"/>
            </a:schemeClr>
          </a:gs>
          <a:gs pos="49000">
            <a:schemeClr val="phClr">
              <a:tint val="50000"/>
              <a:satMod val="200000"/>
            </a:schemeClr>
          </a:gs>
          <a:gs pos="49100">
            <a:schemeClr val="phClr">
              <a:tint val="64000"/>
              <a:satMod val="160000"/>
            </a:schemeClr>
          </a:gs>
          <a:gs pos="92000">
            <a:schemeClr val="phClr">
              <a:tint val="50000"/>
              <a:satMod val="200000"/>
            </a:schemeClr>
          </a:gs>
          <a:gs pos="100000">
            <a:schemeClr val="phClr">
              <a:tint val="43000"/>
              <a:satMod val="190000"/>
            </a:schemeClr>
          </a:gs>
        </a:gsLst>
        <a:lin ang="5400000" scaled="1"/>
      </a:gradFill>
      <a:gradFill rotWithShape="1">
        <a:gsLst>
          <a:gs pos="0">
            <a:schemeClr val="phClr">
              <a:tint val="74000"/>
            </a:schemeClr>
          </a:gs>
          <a:gs pos="49000">
            <a:schemeClr val="phClr">
              <a:tint val="96000"/>
              <a:shade val="84000"/>
              <a:satMod val="110000"/>
            </a:schemeClr>
          </a:gs>
          <a:gs pos="49100">
            <a:schemeClr val="phClr">
              <a:shade val="55000"/>
              <a:satMod val="150000"/>
            </a:schemeClr>
          </a:gs>
          <a:gs pos="92000">
            <a:schemeClr val="phClr">
              <a:tint val="98000"/>
              <a:shade val="90000"/>
              <a:satMod val="128000"/>
            </a:schemeClr>
          </a:gs>
          <a:gs pos="100000">
            <a:schemeClr val="phClr">
              <a:tint val="90000"/>
              <a:shade val="97000"/>
              <a:satMod val="128000"/>
            </a:schemeClr>
          </a:gs>
        </a:gsLst>
        <a:lin ang="5400000" scaled="1"/>
      </a:gradFill>
    </a:fillStyleLst>
    <a:lnStyleLst>
      <a:ln w="11430" cap="flat" cmpd="sng" algn="ctr">
        <a:solidFill>
          <a:schemeClr val="phClr"/>
        </a:solidFill>
        <a:prstDash val="solid"/>
      </a:ln>
      <a:ln w="40000" cap="flat" cmpd="sng" algn="ctr">
        <a:solidFill>
          <a:schemeClr val="phClr"/>
        </a:solidFill>
        <a:prstDash val="solid"/>
      </a:ln>
      <a:ln w="31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chemeClr val="phClr">
              <a:shade val="30000"/>
              <a:satMod val="150000"/>
              <a:alpha val="38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50000" t="50000" r="50000" b="50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80000"/>
            </a:schemeClr>
            <a:schemeClr val="phClr">
              <a:tint val="500"/>
              <a:satMod val="150000"/>
            </a:schemeClr>
          </a:duotone>
        </a:blip>
        <a:tile tx="0" ty="0" sx="50000" sy="5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175</TotalTime>
  <Words>954</Words>
  <Application>Microsoft Office PowerPoint</Application>
  <PresentationFormat>Экран (4:3)</PresentationFormat>
  <Paragraphs>136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План</vt:lpstr>
      <vt:lpstr>Маркетинговые исследования и маркетинговый анализ кондитерской отрасли РБ</vt:lpstr>
      <vt:lpstr> СОДЕРЖАНИЕ</vt:lpstr>
      <vt:lpstr> АКТУАЛЬНОСТЬ</vt:lpstr>
      <vt:lpstr> АКТУАЛЬНОСТЬ</vt:lpstr>
      <vt:lpstr> АКТУАЛЬНОСТЬ</vt:lpstr>
      <vt:lpstr>АКТУЛЬНОСТЬ ИССЛЕДОВАНИЯ КОНДИТЕРСКОЙ ОТРАСЛИ</vt:lpstr>
      <vt:lpstr>ПОСТАВЛЕННЫЕ ЦЕЛИ И ЗАДАЧИ</vt:lpstr>
      <vt:lpstr>ОБЪЕКТ И ПРЕДМЕТ ИССЛЕДОВАНИЯ</vt:lpstr>
      <vt:lpstr>НАУЧНАЯ ГИПОТЕЗА</vt:lpstr>
      <vt:lpstr>ОСНОВНЫЕ РЕЗУЛЬТАТЫ</vt:lpstr>
      <vt:lpstr>Сокращенный алгоритм проведения маркетинговых исследований:</vt:lpstr>
      <vt:lpstr>Как и любая цель, цель маркетингового исследования должна соответствовать 5 критериям SMART:</vt:lpstr>
      <vt:lpstr>СТРУКТУРА МАРКЕТИНГОВОЙ ИНФОРМАЦИОННОЙ СИСТЕМЫ</vt:lpstr>
      <vt:lpstr>Для функционирования МИС необходимо наличие следующих ресурсов:</vt:lpstr>
      <vt:lpstr>НАУЧНАЯ НОВИЗНА</vt:lpstr>
      <vt:lpstr>ПРИМЕР ИСПОЛЬЗОВАНИЯ ЭКОНОМИЧЕСКОГО МОДЕЛИРОВАНИЯ ДЛЯ АНАЛИЗА КОНДИТЕРСКОЙ ОТРАСЛИ</vt:lpstr>
      <vt:lpstr>ИТОГОВАЯ МОДЕЛЬ ИМЕЕТ ВИД:</vt:lpstr>
      <vt:lpstr>ФАКТИЧЕСКИЙ И ПРОГНОЗИРУЕМЫЙ ОБЪЕМ ПРОИЗВОДСТВА КОНДИТЕРСКИХ ИЗДЕЛИЙ</vt:lpstr>
      <vt:lpstr>СТРАТЕГИИ, МОДЕЛИ И ИНФОРМАЦИОННЫЕ ТЕХНОЛОГИИ ДЛЯ КАЖДОГО УРОВНЯ КОНКУРЕНЦИИ</vt:lpstr>
      <vt:lpstr>ПОЛОЖЕНИЯ, ВЫНОСИМЫЕ НА ЗАЩИТУ</vt:lpstr>
      <vt:lpstr>ПОЛОЖЕНИЯ, ВЫНОСИМЫЕ НА ЗАЩИТУ</vt:lpstr>
      <vt:lpstr>ПОЛОЖЕНИЯ, ВЫНОСИМЫЕ НА ЗАЩИТУ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Маркетинговые исследования и маркетинговый анализ кондитерской отрасли РБ</dc:title>
  <dc:creator>Ольга</dc:creator>
  <cp:lastModifiedBy>Admin</cp:lastModifiedBy>
  <cp:revision>34</cp:revision>
  <dcterms:created xsi:type="dcterms:W3CDTF">2012-12-14T14:13:02Z</dcterms:created>
  <dcterms:modified xsi:type="dcterms:W3CDTF">2012-12-14T22:34:30Z</dcterms:modified>
</cp:coreProperties>
</file>